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84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73" r:id="rId13"/>
    <p:sldId id="274" r:id="rId14"/>
    <p:sldId id="275" r:id="rId15"/>
    <p:sldId id="279" r:id="rId16"/>
    <p:sldId id="276" r:id="rId17"/>
    <p:sldId id="277" r:id="rId18"/>
    <p:sldId id="278" r:id="rId19"/>
    <p:sldId id="266" r:id="rId20"/>
    <p:sldId id="267" r:id="rId21"/>
    <p:sldId id="268" r:id="rId22"/>
    <p:sldId id="269" r:id="rId23"/>
    <p:sldId id="272" r:id="rId24"/>
    <p:sldId id="270" r:id="rId25"/>
    <p:sldId id="271" r:id="rId26"/>
    <p:sldId id="280" r:id="rId27"/>
    <p:sldId id="282" r:id="rId28"/>
    <p:sldId id="281" r:id="rId29"/>
    <p:sldId id="285" r:id="rId30"/>
    <p:sldId id="286" r:id="rId31"/>
    <p:sldId id="288" r:id="rId32"/>
    <p:sldId id="287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8" d="100"/>
          <a:sy n="68" d="100"/>
        </p:scale>
        <p:origin x="2172" y="1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5E866-3A71-4F11-BC56-0F4AB7414BDC}" type="datetimeFigureOut">
              <a:rPr lang="es-CO" smtClean="0"/>
              <a:t>5/03/2020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6CB5F-4EB6-404C-9636-034430CFC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08164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5E866-3A71-4F11-BC56-0F4AB7414BDC}" type="datetimeFigureOut">
              <a:rPr lang="es-CO" smtClean="0"/>
              <a:t>5/03/2020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6CB5F-4EB6-404C-9636-034430CFC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3010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5E866-3A71-4F11-BC56-0F4AB7414BDC}" type="datetimeFigureOut">
              <a:rPr lang="es-CO" smtClean="0"/>
              <a:t>5/03/2020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6CB5F-4EB6-404C-9636-034430CFC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069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5E866-3A71-4F11-BC56-0F4AB7414BDC}" type="datetimeFigureOut">
              <a:rPr lang="es-CO" smtClean="0"/>
              <a:t>5/03/2020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6CB5F-4EB6-404C-9636-034430CFC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603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5E866-3A71-4F11-BC56-0F4AB7414BDC}" type="datetimeFigureOut">
              <a:rPr lang="es-CO" smtClean="0"/>
              <a:t>5/03/2020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6CB5F-4EB6-404C-9636-034430CFC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5611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5E866-3A71-4F11-BC56-0F4AB7414BDC}" type="datetimeFigureOut">
              <a:rPr lang="es-CO" smtClean="0"/>
              <a:t>5/03/2020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6CB5F-4EB6-404C-9636-034430CFC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182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5E866-3A71-4F11-BC56-0F4AB7414BDC}" type="datetimeFigureOut">
              <a:rPr lang="es-CO" smtClean="0"/>
              <a:t>5/03/2020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6CB5F-4EB6-404C-9636-034430CFC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4559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5E866-3A71-4F11-BC56-0F4AB7414BDC}" type="datetimeFigureOut">
              <a:rPr lang="es-CO" smtClean="0"/>
              <a:t>5/03/2020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6CB5F-4EB6-404C-9636-034430CFC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414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5E866-3A71-4F11-BC56-0F4AB7414BDC}" type="datetimeFigureOut">
              <a:rPr lang="es-CO" smtClean="0"/>
              <a:t>5/03/2020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6CB5F-4EB6-404C-9636-034430CFC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8966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5E866-3A71-4F11-BC56-0F4AB7414BDC}" type="datetimeFigureOut">
              <a:rPr lang="es-CO" smtClean="0"/>
              <a:t>5/03/2020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6CB5F-4EB6-404C-9636-034430CFC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84389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5E866-3A71-4F11-BC56-0F4AB7414BDC}" type="datetimeFigureOut">
              <a:rPr lang="es-CO" smtClean="0"/>
              <a:t>5/03/2020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6CB5F-4EB6-404C-9636-034430CFC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5E866-3A71-4F11-BC56-0F4AB7414BDC}" type="datetimeFigureOut">
              <a:rPr lang="es-CO" smtClean="0"/>
              <a:t>5/03/2020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6CB5F-4EB6-404C-9636-034430CFC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436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Búsquedas Especializadas y Operadores de </a:t>
            </a:r>
            <a:r>
              <a:rPr lang="es-ES" dirty="0" err="1" smtClean="0"/>
              <a:t>Join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Camilo Rey Torres</a:t>
            </a:r>
          </a:p>
          <a:p>
            <a:r>
              <a:rPr lang="es-ES" dirty="0" smtClean="0"/>
              <a:t>Introducción a las Bases de Datos</a:t>
            </a:r>
          </a:p>
          <a:p>
            <a:r>
              <a:rPr lang="es-ES" dirty="0" err="1" smtClean="0"/>
              <a:t>Urosario</a:t>
            </a:r>
            <a:r>
              <a:rPr lang="es-ES" dirty="0" smtClean="0"/>
              <a:t> - MACC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54268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0377B-7B54-4A3E-9E3C-B3984078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Búsquedas </a:t>
            </a:r>
            <a:r>
              <a:rPr lang="es-ES" dirty="0" smtClean="0"/>
              <a:t>combinando tablas</a:t>
            </a:r>
            <a:endParaRPr lang="es-ES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7413432-EFD9-4A3D-B18D-00238281B60E}"/>
              </a:ext>
            </a:extLst>
          </p:cNvPr>
          <p:cNvGrpSpPr/>
          <p:nvPr/>
        </p:nvGrpSpPr>
        <p:grpSpPr>
          <a:xfrm>
            <a:off x="838200" y="1583828"/>
            <a:ext cx="7873999" cy="1438771"/>
            <a:chOff x="838201" y="1380628"/>
            <a:chExt cx="7873999" cy="1438771"/>
          </a:xfrm>
        </p:grpSpPr>
        <p:pic>
          <p:nvPicPr>
            <p:cNvPr id="12290" name="Picture 2">
              <a:extLst>
                <a:ext uri="{FF2B5EF4-FFF2-40B4-BE49-F238E27FC236}">
                  <a16:creationId xmlns:a16="http://schemas.microsoft.com/office/drawing/2014/main" id="{A842B3AE-033C-4DA6-BDD3-F5CE7F317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025" y="1954213"/>
              <a:ext cx="7524750" cy="561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BCDC0B6E-6FF8-44EC-972E-C425D41DEBCA}"/>
                </a:ext>
              </a:extLst>
            </p:cNvPr>
            <p:cNvGrpSpPr/>
            <p:nvPr/>
          </p:nvGrpSpPr>
          <p:grpSpPr>
            <a:xfrm>
              <a:off x="838201" y="1380628"/>
              <a:ext cx="7873999" cy="1438771"/>
              <a:chOff x="3929759" y="-1528218"/>
              <a:chExt cx="4160902" cy="1438771"/>
            </a:xfrm>
          </p:grpSpPr>
          <p:sp>
            <p:nvSpPr>
              <p:cNvPr id="7" name="Rectángulo: esquinas redondeadas 6">
                <a:extLst>
                  <a:ext uri="{FF2B5EF4-FFF2-40B4-BE49-F238E27FC236}">
                    <a16:creationId xmlns:a16="http://schemas.microsoft.com/office/drawing/2014/main" id="{C7C270FD-4BA6-44AC-AD10-EE0812C610AE}"/>
                  </a:ext>
                </a:extLst>
              </p:cNvPr>
              <p:cNvSpPr/>
              <p:nvPr/>
            </p:nvSpPr>
            <p:spPr>
              <a:xfrm>
                <a:off x="3929759" y="-1252586"/>
                <a:ext cx="4160902" cy="1163139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A03038B-E00E-4669-9813-88BC11982A90}"/>
                  </a:ext>
                </a:extLst>
              </p:cNvPr>
              <p:cNvSpPr txBox="1"/>
              <p:nvPr/>
            </p:nvSpPr>
            <p:spPr>
              <a:xfrm>
                <a:off x="5116688" y="-1528218"/>
                <a:ext cx="1733354" cy="461665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s-ES" sz="2400" dirty="0"/>
                  <a:t>Producto Cruz de Tablas</a:t>
                </a:r>
              </a:p>
            </p:txBody>
          </p:sp>
        </p:grp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8075049F-9BAB-4AB5-B2CC-7C482831BB9D}"/>
              </a:ext>
            </a:extLst>
          </p:cNvPr>
          <p:cNvSpPr txBox="1"/>
          <p:nvPr/>
        </p:nvSpPr>
        <p:spPr>
          <a:xfrm>
            <a:off x="9029700" y="1810988"/>
            <a:ext cx="2908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Une todas las tuplas de una tabla con las otras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0000"/>
                </a:solidFill>
              </a:rPr>
              <a:t>No mantiene </a:t>
            </a:r>
            <a:r>
              <a:rPr lang="es-ES" i="1" dirty="0">
                <a:solidFill>
                  <a:srgbClr val="FF0000"/>
                </a:solidFill>
              </a:rPr>
              <a:t>integridad semántica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09A3538D-D534-482D-81AC-2D4C9944E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68" y="4553845"/>
            <a:ext cx="40767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AC426C4-008A-49D2-8647-B2EF33B6C455}"/>
              </a:ext>
            </a:extLst>
          </p:cNvPr>
          <p:cNvSpPr/>
          <p:nvPr/>
        </p:nvSpPr>
        <p:spPr>
          <a:xfrm>
            <a:off x="838201" y="4122147"/>
            <a:ext cx="4610100" cy="11631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47DCF0A-325B-4526-9C50-9DF4EF67DB96}"/>
              </a:ext>
            </a:extLst>
          </p:cNvPr>
          <p:cNvSpPr txBox="1"/>
          <p:nvPr/>
        </p:nvSpPr>
        <p:spPr>
          <a:xfrm>
            <a:off x="2065143" y="3891314"/>
            <a:ext cx="2038350" cy="46166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400" i="1" dirty="0" err="1"/>
              <a:t>Join</a:t>
            </a:r>
            <a:r>
              <a:rPr lang="es-ES" sz="2400" dirty="0"/>
              <a:t> de Tablas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4E182D9-DC83-4FE0-A83E-D594D7A16A83}"/>
              </a:ext>
            </a:extLst>
          </p:cNvPr>
          <p:cNvSpPr txBox="1"/>
          <p:nvPr/>
        </p:nvSpPr>
        <p:spPr>
          <a:xfrm>
            <a:off x="5740400" y="4088605"/>
            <a:ext cx="5405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Selecciona parejas que tienen</a:t>
            </a:r>
            <a:r>
              <a:rPr lang="es-ES" b="1" i="1" dirty="0"/>
              <a:t> valores iguales en atributos iguales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Entrega una tabla que contiene los atributos </a:t>
            </a:r>
            <a:r>
              <a:rPr lang="es-ES" b="1" i="1" dirty="0"/>
              <a:t>únicos</a:t>
            </a:r>
            <a:r>
              <a:rPr lang="es-ES" dirty="0"/>
              <a:t> a cada una de las tablas.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</a:t>
            </a:r>
            <a:r>
              <a:rPr lang="es-ES" dirty="0" err="1"/>
              <a:t>join</a:t>
            </a:r>
            <a:r>
              <a:rPr lang="es-ES" dirty="0"/>
              <a:t> puede especificarse por </a:t>
            </a:r>
            <a:r>
              <a:rPr lang="es-ES" b="1" i="1" dirty="0"/>
              <a:t>campo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i="1" dirty="0"/>
          </a:p>
        </p:txBody>
      </p:sp>
    </p:spTree>
    <p:extLst>
      <p:ext uri="{BB962C8B-B14F-4D97-AF65-F5344CB8AC3E}">
        <p14:creationId xmlns:p14="http://schemas.microsoft.com/office/powerpoint/2010/main" val="3402334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7ABDB-6AED-4C07-99C6-AF8AEDF6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95" y="49027"/>
            <a:ext cx="10795000" cy="1325563"/>
          </a:xfrm>
        </p:spPr>
        <p:txBody>
          <a:bodyPr/>
          <a:lstStyle/>
          <a:p>
            <a:r>
              <a:rPr lang="es-ES" dirty="0"/>
              <a:t>En la práctica: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708A66E-5562-4ACF-A2BB-8A7B3D476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75" t="25279" r="10208" b="44295"/>
          <a:stretch/>
        </p:blipFill>
        <p:spPr>
          <a:xfrm>
            <a:off x="5242089" y="3043811"/>
            <a:ext cx="6745916" cy="37651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1878B9C-D007-4854-B10A-A7E7C59760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0" t="24328" r="13047" b="45365"/>
          <a:stretch/>
        </p:blipFill>
        <p:spPr>
          <a:xfrm>
            <a:off x="203995" y="1060836"/>
            <a:ext cx="3882230" cy="323519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289BC4C-ED08-4399-AA5C-B253E094D3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055" t="22901" r="14687" b="54279"/>
          <a:stretch/>
        </p:blipFill>
        <p:spPr>
          <a:xfrm>
            <a:off x="203995" y="3891096"/>
            <a:ext cx="3497581" cy="283348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B78F965-1C3B-42F3-A289-985BD48C350A}"/>
              </a:ext>
            </a:extLst>
          </p:cNvPr>
          <p:cNvSpPr txBox="1"/>
          <p:nvPr/>
        </p:nvSpPr>
        <p:spPr>
          <a:xfrm>
            <a:off x="5747632" y="2309677"/>
            <a:ext cx="445332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b="1" dirty="0"/>
              <a:t>SELECT</a:t>
            </a:r>
            <a:r>
              <a:rPr lang="es-ES" dirty="0"/>
              <a:t> *</a:t>
            </a:r>
          </a:p>
          <a:p>
            <a:r>
              <a:rPr lang="es-ES" b="1" dirty="0"/>
              <a:t>FROM</a:t>
            </a:r>
            <a:r>
              <a:rPr lang="es-ES" dirty="0"/>
              <a:t> instructor </a:t>
            </a:r>
            <a:r>
              <a:rPr lang="es-ES" b="1" dirty="0"/>
              <a:t>NATURAL JOIN</a:t>
            </a:r>
            <a:r>
              <a:rPr lang="es-ES" dirty="0"/>
              <a:t> </a:t>
            </a:r>
            <a:r>
              <a:rPr lang="es-ES" dirty="0" err="1"/>
              <a:t>department</a:t>
            </a:r>
            <a:r>
              <a:rPr lang="es-ES" dirty="0"/>
              <a:t>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BE497AE-9F15-4C67-A4A2-016443EFDBCE}"/>
              </a:ext>
            </a:extLst>
          </p:cNvPr>
          <p:cNvSpPr txBox="1"/>
          <p:nvPr/>
        </p:nvSpPr>
        <p:spPr>
          <a:xfrm>
            <a:off x="5747632" y="740016"/>
            <a:ext cx="6240373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b="1" dirty="0"/>
              <a:t>SELECT</a:t>
            </a:r>
            <a:r>
              <a:rPr lang="es-ES" dirty="0"/>
              <a:t> </a:t>
            </a:r>
            <a:r>
              <a:rPr lang="es-ES" i="1" dirty="0" err="1"/>
              <a:t>instructor</a:t>
            </a:r>
            <a:r>
              <a:rPr lang="es-ES" dirty="0" err="1"/>
              <a:t>.ID,</a:t>
            </a:r>
            <a:r>
              <a:rPr lang="es-ES" i="1" dirty="0" err="1"/>
              <a:t>instructor.</a:t>
            </a:r>
            <a:r>
              <a:rPr lang="es-ES" dirty="0" err="1"/>
              <a:t>name</a:t>
            </a:r>
            <a:r>
              <a:rPr lang="es-ES" dirty="0"/>
              <a:t>, </a:t>
            </a:r>
            <a:r>
              <a:rPr lang="es-ES" i="1" dirty="0" err="1"/>
              <a:t>instructor.</a:t>
            </a:r>
            <a:r>
              <a:rPr lang="es-ES" dirty="0" err="1"/>
              <a:t>salary</a:t>
            </a:r>
            <a:r>
              <a:rPr lang="es-ES" dirty="0"/>
              <a:t>, </a:t>
            </a:r>
            <a:r>
              <a:rPr lang="es-ES" i="1" dirty="0" err="1"/>
              <a:t>instructor.</a:t>
            </a:r>
            <a:r>
              <a:rPr lang="es-ES" dirty="0" err="1"/>
              <a:t>dept_name</a:t>
            </a:r>
            <a:r>
              <a:rPr lang="es-ES" dirty="0"/>
              <a:t>, </a:t>
            </a:r>
            <a:r>
              <a:rPr lang="es-ES" i="1" dirty="0" err="1"/>
              <a:t>department.</a:t>
            </a:r>
            <a:r>
              <a:rPr lang="es-ES" dirty="0" err="1"/>
              <a:t>building</a:t>
            </a:r>
            <a:r>
              <a:rPr lang="es-ES" dirty="0"/>
              <a:t>, </a:t>
            </a:r>
            <a:r>
              <a:rPr lang="es-ES" i="1" dirty="0" err="1"/>
              <a:t>department.</a:t>
            </a:r>
            <a:r>
              <a:rPr lang="es-ES" dirty="0" err="1"/>
              <a:t>budget</a:t>
            </a:r>
            <a:endParaRPr lang="es-ES" dirty="0"/>
          </a:p>
          <a:p>
            <a:r>
              <a:rPr lang="es-ES" b="1" dirty="0"/>
              <a:t>FROM</a:t>
            </a:r>
            <a:r>
              <a:rPr lang="es-ES" dirty="0"/>
              <a:t> instructor, </a:t>
            </a:r>
            <a:r>
              <a:rPr lang="es-ES" dirty="0" err="1"/>
              <a:t>department</a:t>
            </a:r>
            <a:endParaRPr lang="es-ES" dirty="0"/>
          </a:p>
          <a:p>
            <a:r>
              <a:rPr lang="es-ES" b="1" dirty="0"/>
              <a:t>WHERE</a:t>
            </a:r>
            <a:r>
              <a:rPr lang="es-ES" dirty="0"/>
              <a:t> </a:t>
            </a:r>
            <a:r>
              <a:rPr lang="es-ES" i="1" dirty="0" err="1"/>
              <a:t>instructor.</a:t>
            </a:r>
            <a:r>
              <a:rPr lang="es-ES" dirty="0" err="1"/>
              <a:t>dept_name</a:t>
            </a:r>
            <a:r>
              <a:rPr lang="es-ES" dirty="0"/>
              <a:t> = </a:t>
            </a:r>
            <a:r>
              <a:rPr lang="es-ES" i="1" dirty="0" err="1"/>
              <a:t>department.</a:t>
            </a:r>
            <a:r>
              <a:rPr lang="es-ES" dirty="0" err="1"/>
              <a:t>dept_name</a:t>
            </a:r>
            <a:r>
              <a:rPr lang="es-ES" dirty="0"/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32DC8A5-4FBE-4911-9ECF-3D754358AE1A}"/>
              </a:ext>
            </a:extLst>
          </p:cNvPr>
          <p:cNvSpPr txBox="1"/>
          <p:nvPr/>
        </p:nvSpPr>
        <p:spPr>
          <a:xfrm>
            <a:off x="5747632" y="370684"/>
            <a:ext cx="214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 el </a:t>
            </a:r>
            <a:r>
              <a:rPr lang="es-ES" dirty="0">
                <a:solidFill>
                  <a:srgbClr val="FF0000"/>
                </a:solidFill>
              </a:rPr>
              <a:t>producto cruz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36A7A36-DB30-4396-B72D-70EAAEF84345}"/>
              </a:ext>
            </a:extLst>
          </p:cNvPr>
          <p:cNvSpPr txBox="1"/>
          <p:nvPr/>
        </p:nvSpPr>
        <p:spPr>
          <a:xfrm>
            <a:off x="5747632" y="1940345"/>
            <a:ext cx="138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 el </a:t>
            </a:r>
            <a:r>
              <a:rPr lang="es-ES" dirty="0" err="1">
                <a:solidFill>
                  <a:srgbClr val="FF0000"/>
                </a:solidFill>
              </a:rPr>
              <a:t>join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52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042A9-1BC8-48EA-8E06-1DDCD0EB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Los Diferentes </a:t>
            </a:r>
            <a:r>
              <a:rPr lang="es-ES" dirty="0" err="1" smtClean="0"/>
              <a:t>Joins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F25F4E-0BC6-4CE4-91C1-D023C65D5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Introducción a las Bases de Datos</a:t>
            </a:r>
          </a:p>
          <a:p>
            <a:r>
              <a:rPr lang="es-ES" dirty="0"/>
              <a:t>Camilo Rey Torres</a:t>
            </a:r>
          </a:p>
          <a:p>
            <a:r>
              <a:rPr lang="es-ES" dirty="0"/>
              <a:t>MACC - </a:t>
            </a:r>
            <a:r>
              <a:rPr lang="es-ES" dirty="0" err="1"/>
              <a:t>URosario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9514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0377B-7B54-4A3E-9E3C-B3984078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Recorderis</a:t>
            </a:r>
            <a:r>
              <a:rPr lang="es-ES" dirty="0" smtClean="0"/>
              <a:t> del </a:t>
            </a:r>
            <a:r>
              <a:rPr lang="es-ES" dirty="0" err="1" smtClean="0"/>
              <a:t>Join</a:t>
            </a:r>
            <a:endParaRPr lang="es-ES" dirty="0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09A3538D-D534-482D-81AC-2D4C9944E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668" y="2174338"/>
            <a:ext cx="40767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AC426C4-008A-49D2-8647-B2EF33B6C455}"/>
              </a:ext>
            </a:extLst>
          </p:cNvPr>
          <p:cNvSpPr/>
          <p:nvPr/>
        </p:nvSpPr>
        <p:spPr>
          <a:xfrm>
            <a:off x="1045968" y="1817097"/>
            <a:ext cx="4610100" cy="11631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47DCF0A-325B-4526-9C50-9DF4EF67DB96}"/>
              </a:ext>
            </a:extLst>
          </p:cNvPr>
          <p:cNvSpPr txBox="1"/>
          <p:nvPr/>
        </p:nvSpPr>
        <p:spPr>
          <a:xfrm>
            <a:off x="2272910" y="1586264"/>
            <a:ext cx="2038350" cy="46166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400" i="1" dirty="0" err="1"/>
              <a:t>Join</a:t>
            </a:r>
            <a:r>
              <a:rPr lang="es-ES" sz="2400" dirty="0"/>
              <a:t> de Tablas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4E182D9-DC83-4FE0-A83E-D594D7A16A83}"/>
              </a:ext>
            </a:extLst>
          </p:cNvPr>
          <p:cNvSpPr txBox="1"/>
          <p:nvPr/>
        </p:nvSpPr>
        <p:spPr>
          <a:xfrm>
            <a:off x="5948167" y="1783555"/>
            <a:ext cx="54056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FF0000"/>
                </a:solidFill>
              </a:rPr>
              <a:t>El </a:t>
            </a:r>
            <a:r>
              <a:rPr lang="es-ES" dirty="0" err="1">
                <a:solidFill>
                  <a:srgbClr val="FF0000"/>
                </a:solidFill>
              </a:rPr>
              <a:t>join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smtClean="0">
                <a:solidFill>
                  <a:srgbClr val="FF0000"/>
                </a:solidFill>
              </a:rPr>
              <a:t>debe </a:t>
            </a:r>
            <a:r>
              <a:rPr lang="es-ES" dirty="0">
                <a:solidFill>
                  <a:srgbClr val="FF0000"/>
                </a:solidFill>
              </a:rPr>
              <a:t>especificarse por </a:t>
            </a:r>
            <a:r>
              <a:rPr lang="es-ES" b="1" i="1" dirty="0" smtClean="0">
                <a:solidFill>
                  <a:srgbClr val="FF0000"/>
                </a:solidFill>
              </a:rPr>
              <a:t>campo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Join</a:t>
            </a:r>
            <a:r>
              <a:rPr lang="es-ES" dirty="0" smtClean="0"/>
              <a:t> concatena registros que tienen el mismo valor del campo.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JOIN </a:t>
            </a:r>
            <a:r>
              <a:rPr lang="es-ES" dirty="0" smtClean="0">
                <a:solidFill>
                  <a:srgbClr val="FF0000"/>
                </a:solidFill>
              </a:rPr>
              <a:t>debería ser </a:t>
            </a:r>
            <a:r>
              <a:rPr lang="es-ES" dirty="0" smtClean="0"/>
              <a:t>operador </a:t>
            </a:r>
            <a:r>
              <a:rPr lang="es-ES" dirty="0" smtClean="0">
                <a:solidFill>
                  <a:srgbClr val="FF0000"/>
                </a:solidFill>
              </a:rPr>
              <a:t>binario</a:t>
            </a:r>
            <a:endParaRPr lang="es-E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i="1" dirty="0"/>
          </a:p>
        </p:txBody>
      </p:sp>
      <p:pic>
        <p:nvPicPr>
          <p:cNvPr id="1026" name="Picture 2" descr="https://latex.codecogs.com/png.latex?%5Cdpi%7B200%7D%20%5Chuge%20%5Cmathcal%7BT%7D_1%5Cbowtie_A%20%5Cmathcal%7BT%7D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854" y="3421919"/>
            <a:ext cx="2505075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3366391" y="3645885"/>
            <a:ext cx="509784" cy="45231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5871466" y="3271875"/>
            <a:ext cx="3849679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Atributo sobre el cual se hace el </a:t>
            </a:r>
            <a:r>
              <a:rPr lang="es-ES" dirty="0" err="1" smtClean="0"/>
              <a:t>join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FF0000"/>
                </a:solidFill>
              </a:rPr>
              <a:t>Valores iguales </a:t>
            </a:r>
            <a:r>
              <a:rPr lang="es-ES" dirty="0" smtClean="0"/>
              <a:t>son concatenados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Consistencia semántica depende del administrador de la DB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3876175" y="3872040"/>
            <a:ext cx="19952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915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Ejemplo: Zoológico (mal </a:t>
            </a:r>
            <a:r>
              <a:rPr lang="es-ES" dirty="0" err="1" smtClean="0">
                <a:solidFill>
                  <a:srgbClr val="FF0000"/>
                </a:solidFill>
              </a:rPr>
              <a:t>join</a:t>
            </a:r>
            <a:r>
              <a:rPr lang="es-ES" dirty="0" smtClean="0"/>
              <a:t>)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553" t="16061" r="56401" b="18283"/>
          <a:stretch/>
        </p:blipFill>
        <p:spPr>
          <a:xfrm>
            <a:off x="838200" y="1690688"/>
            <a:ext cx="4165444" cy="48006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1667" t="15455" r="50151" b="43939"/>
          <a:stretch/>
        </p:blipFill>
        <p:spPr>
          <a:xfrm>
            <a:off x="5397784" y="1392382"/>
            <a:ext cx="6230720" cy="3727306"/>
          </a:xfrm>
          <a:prstGeom prst="rect">
            <a:avLst/>
          </a:prstGeom>
        </p:spPr>
      </p:pic>
      <p:sp>
        <p:nvSpPr>
          <p:cNvPr id="6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5327543" y="2276475"/>
            <a:ext cx="1895707" cy="306974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6275396" y="5655544"/>
            <a:ext cx="3849679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Animal_ID</a:t>
            </a:r>
            <a:r>
              <a:rPr lang="es-ES" dirty="0" smtClean="0"/>
              <a:t> INTEGER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EspecialidadCuidador_ID</a:t>
            </a:r>
            <a:r>
              <a:rPr lang="es-ES" dirty="0" smtClean="0"/>
              <a:t> INTEGER</a:t>
            </a:r>
            <a:endParaRPr lang="es-ES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6275397" y="5346216"/>
            <a:ext cx="1924839" cy="3093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733425" y="2466975"/>
            <a:ext cx="1606342" cy="42291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</p:cNvCxnSpPr>
          <p:nvPr/>
        </p:nvCxnSpPr>
        <p:spPr>
          <a:xfrm flipV="1">
            <a:off x="2339767" y="6136872"/>
            <a:ext cx="3950195" cy="721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6019800" y="632100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Semánticamente no tienen NADA QUE VER!!!!</a:t>
            </a:r>
            <a:endParaRPr lang="es-C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09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Ejemplo: Zoológico (buen </a:t>
            </a:r>
            <a:r>
              <a:rPr lang="es-ES" dirty="0" err="1" smtClean="0">
                <a:solidFill>
                  <a:srgbClr val="FF0000"/>
                </a:solidFill>
              </a:rPr>
              <a:t>join</a:t>
            </a:r>
            <a:r>
              <a:rPr lang="es-ES" dirty="0" smtClean="0"/>
              <a:t>)</a:t>
            </a:r>
            <a:endParaRPr lang="es-CO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l="11379" t="15812" r="35928" b="43504"/>
          <a:stretch/>
        </p:blipFill>
        <p:spPr>
          <a:xfrm>
            <a:off x="2250278" y="2039814"/>
            <a:ext cx="7491413" cy="3253571"/>
          </a:xfrm>
          <a:prstGeom prst="rect">
            <a:avLst/>
          </a:prstGeom>
        </p:spPr>
      </p:pic>
      <p:pic>
        <p:nvPicPr>
          <p:cNvPr id="2050" name="Picture 2" descr="https://latex.codecogs.com/png.latex?%5Cdpi%7B200%7D%20%5Clarge%20Cuidador%5Cbowtie_%7BcuidadorID%7D%20especialidad%5C_Cuidador%20%5Cbowtie_%7BfamiliaID%7D%20fami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1504950"/>
            <a:ext cx="1031557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13013" t="15983" r="41603" b="77008"/>
          <a:stretch/>
        </p:blipFill>
        <p:spPr>
          <a:xfrm>
            <a:off x="973015" y="5893984"/>
            <a:ext cx="8299938" cy="720969"/>
          </a:xfrm>
          <a:prstGeom prst="rect">
            <a:avLst/>
          </a:prstGeom>
        </p:spPr>
      </p:pic>
      <p:sp>
        <p:nvSpPr>
          <p:cNvPr id="15" name="Rectángulo: esquinas redondeadas 11">
            <a:extLst>
              <a:ext uri="{FF2B5EF4-FFF2-40B4-BE49-F238E27FC236}">
                <a16:creationId xmlns:a16="http://schemas.microsoft.com/office/drawing/2014/main" id="{2AC426C4-008A-49D2-8647-B2EF33B6C455}"/>
              </a:ext>
            </a:extLst>
          </p:cNvPr>
          <p:cNvSpPr/>
          <p:nvPr/>
        </p:nvSpPr>
        <p:spPr>
          <a:xfrm>
            <a:off x="838198" y="5583566"/>
            <a:ext cx="8739556" cy="11631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47DCF0A-325B-4526-9C50-9DF4EF67DB96}"/>
              </a:ext>
            </a:extLst>
          </p:cNvPr>
          <p:cNvSpPr txBox="1"/>
          <p:nvPr/>
        </p:nvSpPr>
        <p:spPr>
          <a:xfrm>
            <a:off x="2780247" y="5379905"/>
            <a:ext cx="4089475" cy="46166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400" i="1" dirty="0" smtClean="0"/>
              <a:t>Alternativa (con producto cruz)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997477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JOIN Clásico (INNER JOIN):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1667" t="16033" r="23422" b="59523"/>
          <a:stretch/>
        </p:blipFill>
        <p:spPr>
          <a:xfrm>
            <a:off x="321130" y="1404258"/>
            <a:ext cx="9753600" cy="20661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11756" t="16032" r="24137" b="60317"/>
          <a:stretch/>
        </p:blipFill>
        <p:spPr>
          <a:xfrm>
            <a:off x="321129" y="3733349"/>
            <a:ext cx="9678130" cy="200841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8108278" y="529327"/>
            <a:ext cx="3849679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Debemos especificar el atributo sobre el cual hacer el </a:t>
            </a:r>
            <a:r>
              <a:rPr lang="es-ES" dirty="0" err="1" smtClean="0"/>
              <a:t>join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Tabla resultante tiene la longitud de la tabla más corta (evita </a:t>
            </a:r>
            <a:r>
              <a:rPr lang="es-ES" dirty="0" err="1" smtClean="0"/>
              <a:t>nulls</a:t>
            </a:r>
            <a:r>
              <a:rPr lang="es-ES" dirty="0" smtClean="0"/>
              <a:t>).</a:t>
            </a:r>
            <a:endParaRPr lang="es-ES" dirty="0"/>
          </a:p>
        </p:txBody>
      </p:sp>
      <p:sp>
        <p:nvSpPr>
          <p:cNvPr id="6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321129" y="1352601"/>
            <a:ext cx="2872693" cy="335002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3193822" y="1404258"/>
            <a:ext cx="4721810" cy="5150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stCxn id="8" idx="0"/>
            <a:endCxn id="5" idx="1"/>
          </p:cNvCxnSpPr>
          <p:nvPr/>
        </p:nvCxnSpPr>
        <p:spPr>
          <a:xfrm flipV="1">
            <a:off x="5554727" y="1129492"/>
            <a:ext cx="2553551" cy="2747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8108277" y="3698958"/>
            <a:ext cx="3849679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FF0000"/>
                </a:solidFill>
              </a:rPr>
              <a:t>No es simétrico</a:t>
            </a:r>
            <a:endParaRPr lang="es-ES" dirty="0">
              <a:solidFill>
                <a:srgbClr val="FF0000"/>
              </a:solidFill>
            </a:endParaRP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>
            <a:off x="3193822" y="3027615"/>
            <a:ext cx="4914455" cy="8560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3769179" y="100154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Semánticamente no tienen NADA QUE VER!!!!</a:t>
            </a:r>
            <a:endParaRPr lang="es-C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220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85315"/>
            <a:ext cx="10515600" cy="1325563"/>
          </a:xfrm>
        </p:spPr>
        <p:txBody>
          <a:bodyPr/>
          <a:lstStyle/>
          <a:p>
            <a:r>
              <a:rPr lang="es-ES" dirty="0" smtClean="0"/>
              <a:t>El OUTER JOIN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1667" t="15873" r="20744" b="16984"/>
          <a:stretch/>
        </p:blipFill>
        <p:spPr>
          <a:xfrm>
            <a:off x="838200" y="1410878"/>
            <a:ext cx="9748158" cy="544712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6584279" y="535947"/>
            <a:ext cx="5293396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Debemos especificar a </a:t>
            </a:r>
            <a:r>
              <a:rPr lang="es-ES" dirty="0" smtClean="0">
                <a:solidFill>
                  <a:srgbClr val="FF0000"/>
                </a:solidFill>
              </a:rPr>
              <a:t>cual lado </a:t>
            </a:r>
            <a:r>
              <a:rPr lang="es-ES" dirty="0" smtClean="0"/>
              <a:t>se hará el </a:t>
            </a:r>
            <a:r>
              <a:rPr lang="es-ES" dirty="0" err="1" smtClean="0"/>
              <a:t>join</a:t>
            </a:r>
            <a:endParaRPr lang="es-ES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Si hay registros para los cuales no hay correspondencia, se completa con NULL.</a:t>
            </a:r>
          </a:p>
        </p:txBody>
      </p:sp>
      <p:sp>
        <p:nvSpPr>
          <p:cNvPr id="5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1669822" y="1410878"/>
            <a:ext cx="2063978" cy="5150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stCxn id="5" idx="0"/>
            <a:endCxn id="4" idx="1"/>
          </p:cNvCxnSpPr>
          <p:nvPr/>
        </p:nvCxnSpPr>
        <p:spPr>
          <a:xfrm flipV="1">
            <a:off x="2701811" y="997612"/>
            <a:ext cx="3882468" cy="4132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10155692" y="3482459"/>
            <a:ext cx="1950583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CORRESPONDENCIA</a:t>
            </a:r>
            <a:endParaRPr lang="es-CO" sz="1600" dirty="0"/>
          </a:p>
        </p:txBody>
      </p:sp>
      <p:sp>
        <p:nvSpPr>
          <p:cNvPr id="9" name="Cerrar llave 8"/>
          <p:cNvSpPr/>
          <p:nvPr/>
        </p:nvSpPr>
        <p:spPr>
          <a:xfrm>
            <a:off x="9753600" y="2705100"/>
            <a:ext cx="285750" cy="192405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errar llave 9"/>
          <p:cNvSpPr/>
          <p:nvPr/>
        </p:nvSpPr>
        <p:spPr>
          <a:xfrm>
            <a:off x="10048875" y="4695944"/>
            <a:ext cx="285750" cy="192405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/>
          <p:cNvSpPr txBox="1"/>
          <p:nvPr/>
        </p:nvSpPr>
        <p:spPr>
          <a:xfrm>
            <a:off x="10470018" y="5488692"/>
            <a:ext cx="1636258" cy="738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Parte LEFT se mantiene en la tabla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3987094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FULL JOIN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1791" t="15778" r="22083" b="41778"/>
          <a:stretch/>
        </p:blipFill>
        <p:spPr>
          <a:xfrm>
            <a:off x="99060" y="1851660"/>
            <a:ext cx="12092940" cy="436626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7320656" y="109954"/>
            <a:ext cx="4718943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Tantos registros como haya en la tabla más grande</a:t>
            </a:r>
            <a:endParaRPr lang="es-ES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Completa con </a:t>
            </a:r>
            <a:r>
              <a:rPr lang="es-ES" dirty="0" err="1" smtClean="0"/>
              <a:t>null</a:t>
            </a:r>
            <a:r>
              <a:rPr lang="es-ES" dirty="0" smtClean="0"/>
              <a:t> todo lo que no se pueda.</a:t>
            </a:r>
          </a:p>
        </p:txBody>
      </p:sp>
      <p:sp>
        <p:nvSpPr>
          <p:cNvPr id="5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2085974" y="1851660"/>
            <a:ext cx="790575" cy="5150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stCxn id="5" idx="0"/>
            <a:endCxn id="4" idx="1"/>
          </p:cNvCxnSpPr>
          <p:nvPr/>
        </p:nvCxnSpPr>
        <p:spPr>
          <a:xfrm flipV="1">
            <a:off x="2481262" y="571619"/>
            <a:ext cx="4839394" cy="12800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8242950" y="1647510"/>
            <a:ext cx="3500685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Es preciso especificar el atributo sobre el cual se va a hacer el </a:t>
            </a:r>
            <a:r>
              <a:rPr lang="es-ES" dirty="0" err="1" smtClean="0"/>
              <a:t>join</a:t>
            </a:r>
            <a:endParaRPr lang="es-ES" dirty="0"/>
          </a:p>
        </p:txBody>
      </p:sp>
      <p:sp>
        <p:nvSpPr>
          <p:cNvPr id="10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3412873" y="2033448"/>
            <a:ext cx="4293753" cy="33324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7706626" y="2112608"/>
            <a:ext cx="545641" cy="874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692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042A9-1BC8-48EA-8E06-1DDCD0EB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Queries</a:t>
            </a:r>
            <a:r>
              <a:rPr lang="es-ES" dirty="0" smtClean="0"/>
              <a:t> y Sub-</a:t>
            </a:r>
            <a:r>
              <a:rPr lang="es-ES" dirty="0" err="1" smtClean="0"/>
              <a:t>queries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F25F4E-0BC6-4CE4-91C1-D023C65D5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Introducción a las Bases de Datos</a:t>
            </a:r>
          </a:p>
          <a:p>
            <a:r>
              <a:rPr lang="es-ES" dirty="0"/>
              <a:t>Camilo Rey Torres</a:t>
            </a:r>
          </a:p>
          <a:p>
            <a:r>
              <a:rPr lang="es-ES" dirty="0"/>
              <a:t>MACC - </a:t>
            </a:r>
            <a:r>
              <a:rPr lang="es-ES" dirty="0" err="1"/>
              <a:t>URosario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624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Contenido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Un poco de álgebra Relacional</a:t>
            </a:r>
          </a:p>
          <a:p>
            <a:r>
              <a:rPr lang="es-ES" dirty="0" smtClean="0"/>
              <a:t>Operadores de </a:t>
            </a:r>
            <a:r>
              <a:rPr lang="es-ES" dirty="0" err="1" smtClean="0"/>
              <a:t>Join</a:t>
            </a:r>
            <a:endParaRPr lang="es-ES" dirty="0" smtClean="0"/>
          </a:p>
          <a:p>
            <a:r>
              <a:rPr lang="es-ES" dirty="0" err="1"/>
              <a:t>Queries</a:t>
            </a:r>
            <a:r>
              <a:rPr lang="es-ES" dirty="0"/>
              <a:t> y </a:t>
            </a:r>
            <a:r>
              <a:rPr lang="es-ES" dirty="0" smtClean="0"/>
              <a:t>Sub-</a:t>
            </a:r>
            <a:r>
              <a:rPr lang="es-ES" dirty="0" err="1" smtClean="0"/>
              <a:t>queries</a:t>
            </a:r>
            <a:endParaRPr lang="es-ES" dirty="0" smtClean="0"/>
          </a:p>
          <a:p>
            <a:r>
              <a:rPr lang="es-ES" dirty="0" smtClean="0"/>
              <a:t>Vistas (factorizando trabajo)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093239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 teoría de Conjuntos se toma SQL…</a:t>
            </a:r>
            <a:endParaRPr lang="es-CO" dirty="0"/>
          </a:p>
        </p:txBody>
      </p:sp>
      <p:pic>
        <p:nvPicPr>
          <p:cNvPr id="1026" name="Picture 2" descr="https://latex.codecogs.com/png.latex?%5Cdpi%7B200%7D%20%5Chuge%20A%20%3D%20%5C%7Bx%20%7C%20P_A%28x%29%5C%7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17" y="2715057"/>
            <a:ext cx="4105275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png.latex?%5Cdpi%7B200%7D%20%5Chuge%20B%20%3D%20%5C%7Bx%20%7CP_B%28x%29%5C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13" y="2715057"/>
            <a:ext cx="41719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CE449FD-6F42-4A57-B5CB-C91B3C1A3D4B}"/>
              </a:ext>
            </a:extLst>
          </p:cNvPr>
          <p:cNvSpPr txBox="1"/>
          <p:nvPr/>
        </p:nvSpPr>
        <p:spPr>
          <a:xfrm>
            <a:off x="2106460" y="3658190"/>
            <a:ext cx="205089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SELECT *</a:t>
            </a:r>
          </a:p>
          <a:p>
            <a:r>
              <a:rPr lang="es-ES" dirty="0"/>
              <a:t>FROM </a:t>
            </a:r>
            <a:r>
              <a:rPr lang="es-ES" dirty="0" smtClean="0"/>
              <a:t>Tabla</a:t>
            </a:r>
          </a:p>
          <a:p>
            <a:r>
              <a:rPr lang="es-ES" dirty="0" err="1" smtClean="0"/>
              <a:t>Where</a:t>
            </a:r>
            <a:r>
              <a:rPr lang="es-ES" dirty="0" smtClean="0"/>
              <a:t> P_A 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CE449FD-6F42-4A57-B5CB-C91B3C1A3D4B}"/>
              </a:ext>
            </a:extLst>
          </p:cNvPr>
          <p:cNvSpPr txBox="1"/>
          <p:nvPr/>
        </p:nvSpPr>
        <p:spPr>
          <a:xfrm>
            <a:off x="7828388" y="3658190"/>
            <a:ext cx="205089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SELECT *</a:t>
            </a:r>
          </a:p>
          <a:p>
            <a:r>
              <a:rPr lang="es-ES" dirty="0"/>
              <a:t>FROM </a:t>
            </a:r>
            <a:r>
              <a:rPr lang="es-ES" dirty="0" smtClean="0"/>
              <a:t>Tabla</a:t>
            </a:r>
          </a:p>
          <a:p>
            <a:r>
              <a:rPr lang="es-ES" dirty="0" err="1" smtClean="0"/>
              <a:t>Where</a:t>
            </a:r>
            <a:r>
              <a:rPr lang="es-ES" dirty="0" smtClean="0"/>
              <a:t> P_B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44383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 teoría de Conjuntos se toma SQL…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E449FD-6F42-4A57-B5CB-C91B3C1A3D4B}"/>
              </a:ext>
            </a:extLst>
          </p:cNvPr>
          <p:cNvSpPr txBox="1"/>
          <p:nvPr/>
        </p:nvSpPr>
        <p:spPr>
          <a:xfrm>
            <a:off x="489066" y="1411496"/>
            <a:ext cx="205089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SELECT *</a:t>
            </a:r>
          </a:p>
          <a:p>
            <a:r>
              <a:rPr lang="es-ES" dirty="0"/>
              <a:t>FROM </a:t>
            </a:r>
            <a:r>
              <a:rPr lang="es-ES" dirty="0" smtClean="0"/>
              <a:t>Tabla</a:t>
            </a:r>
          </a:p>
          <a:p>
            <a:r>
              <a:rPr lang="es-ES" dirty="0" err="1" smtClean="0"/>
              <a:t>Where</a:t>
            </a:r>
            <a:r>
              <a:rPr lang="es-ES" dirty="0" smtClean="0"/>
              <a:t> P_A 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CE449FD-6F42-4A57-B5CB-C91B3C1A3D4B}"/>
              </a:ext>
            </a:extLst>
          </p:cNvPr>
          <p:cNvSpPr txBox="1"/>
          <p:nvPr/>
        </p:nvSpPr>
        <p:spPr>
          <a:xfrm>
            <a:off x="489066" y="2810972"/>
            <a:ext cx="205089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SELECT *</a:t>
            </a:r>
          </a:p>
          <a:p>
            <a:r>
              <a:rPr lang="es-ES" dirty="0"/>
              <a:t>FROM </a:t>
            </a:r>
            <a:r>
              <a:rPr lang="es-ES" dirty="0" smtClean="0"/>
              <a:t>Tabla</a:t>
            </a:r>
          </a:p>
          <a:p>
            <a:r>
              <a:rPr lang="es-ES" dirty="0" err="1" smtClean="0"/>
              <a:t>Where</a:t>
            </a:r>
            <a:r>
              <a:rPr lang="es-ES" dirty="0" smtClean="0"/>
              <a:t> P_B </a:t>
            </a:r>
            <a:endParaRPr lang="es-ES" dirty="0"/>
          </a:p>
        </p:txBody>
      </p:sp>
      <p:pic>
        <p:nvPicPr>
          <p:cNvPr id="2050" name="Picture 2" descr="https://latex.codecogs.com/png.latex?%5Cdpi%7B200%7D%20%5Chuge%20A%5Ccup%20B%20%3D%20%5C%7Bx%20%7CP_A%28x%29%5Cvee%20P_B%28x%29%5C%7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435" y="2454243"/>
            <a:ext cx="3983182" cy="34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552228" y="2411572"/>
            <a:ext cx="18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</a:rPr>
              <a:t>Union</a:t>
            </a:r>
            <a:endParaRPr lang="es-CO" dirty="0">
              <a:solidFill>
                <a:srgbClr val="FF0000"/>
              </a:solidFill>
            </a:endParaRPr>
          </a:p>
        </p:txBody>
      </p:sp>
      <p:pic>
        <p:nvPicPr>
          <p:cNvPr id="2052" name="Picture 4" descr="https://latex.codecogs.com/png.latex?%5Cdpi%7B200%7D%20%5Chuge%20A%5Ccap%20B%20%3D%20%5C%7Bx%20%7CP_A%28x%29%5Cwedge%20P_B%28x%29%5C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982" y="5301771"/>
            <a:ext cx="4167187" cy="35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CE449FD-6F42-4A57-B5CB-C91B3C1A3D4B}"/>
              </a:ext>
            </a:extLst>
          </p:cNvPr>
          <p:cNvSpPr txBox="1"/>
          <p:nvPr/>
        </p:nvSpPr>
        <p:spPr>
          <a:xfrm>
            <a:off x="489066" y="4289843"/>
            <a:ext cx="205089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SELECT *</a:t>
            </a:r>
          </a:p>
          <a:p>
            <a:r>
              <a:rPr lang="es-ES" dirty="0"/>
              <a:t>FROM </a:t>
            </a:r>
            <a:r>
              <a:rPr lang="es-ES" dirty="0" smtClean="0"/>
              <a:t>Tabla</a:t>
            </a:r>
          </a:p>
          <a:p>
            <a:r>
              <a:rPr lang="es-ES" dirty="0" err="1" smtClean="0"/>
              <a:t>Where</a:t>
            </a:r>
            <a:r>
              <a:rPr lang="es-ES" dirty="0" smtClean="0"/>
              <a:t> P_A 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CE449FD-6F42-4A57-B5CB-C91B3C1A3D4B}"/>
              </a:ext>
            </a:extLst>
          </p:cNvPr>
          <p:cNvSpPr txBox="1"/>
          <p:nvPr/>
        </p:nvSpPr>
        <p:spPr>
          <a:xfrm>
            <a:off x="489066" y="5689319"/>
            <a:ext cx="205089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SELECT *</a:t>
            </a:r>
          </a:p>
          <a:p>
            <a:r>
              <a:rPr lang="es-ES" dirty="0"/>
              <a:t>FROM </a:t>
            </a:r>
            <a:r>
              <a:rPr lang="es-ES" dirty="0" smtClean="0"/>
              <a:t>Tabla</a:t>
            </a:r>
          </a:p>
          <a:p>
            <a:r>
              <a:rPr lang="es-ES" dirty="0" err="1" smtClean="0"/>
              <a:t>Where</a:t>
            </a:r>
            <a:r>
              <a:rPr lang="es-ES" dirty="0" smtClean="0"/>
              <a:t> P_B 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409113" y="5274735"/>
            <a:ext cx="18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</a:rPr>
              <a:t>Intersect</a:t>
            </a:r>
            <a:endParaRPr lang="es-CO" dirty="0">
              <a:solidFill>
                <a:srgbClr val="FF0000"/>
              </a:solidFill>
            </a:endParaRPr>
          </a:p>
        </p:txBody>
      </p:sp>
      <p:pic>
        <p:nvPicPr>
          <p:cNvPr id="2054" name="Picture 6" descr="https://latex.codecogs.com/png.latex?%5Cdpi%7B200%7D%20%5Chuge%20A%5Csetminus%20B%20%3D%20%5C%7Bx%20%7CP_A%28x%29%5Cwedge%20%5Cneg%20P_B%28x%29%5C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471" y="3591218"/>
            <a:ext cx="3948877" cy="32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4CE449FD-6F42-4A57-B5CB-C91B3C1A3D4B}"/>
              </a:ext>
            </a:extLst>
          </p:cNvPr>
          <p:cNvSpPr txBox="1"/>
          <p:nvPr/>
        </p:nvSpPr>
        <p:spPr>
          <a:xfrm>
            <a:off x="6831026" y="2568886"/>
            <a:ext cx="205089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SELECT *</a:t>
            </a:r>
          </a:p>
          <a:p>
            <a:r>
              <a:rPr lang="es-ES" dirty="0"/>
              <a:t>FROM </a:t>
            </a:r>
            <a:r>
              <a:rPr lang="es-ES" dirty="0" smtClean="0"/>
              <a:t>Tabla</a:t>
            </a:r>
          </a:p>
          <a:p>
            <a:r>
              <a:rPr lang="es-ES" dirty="0" err="1" smtClean="0"/>
              <a:t>Where</a:t>
            </a:r>
            <a:r>
              <a:rPr lang="es-ES" dirty="0" smtClean="0"/>
              <a:t> P_A 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CE449FD-6F42-4A57-B5CB-C91B3C1A3D4B}"/>
              </a:ext>
            </a:extLst>
          </p:cNvPr>
          <p:cNvSpPr txBox="1"/>
          <p:nvPr/>
        </p:nvSpPr>
        <p:spPr>
          <a:xfrm>
            <a:off x="6831026" y="3968362"/>
            <a:ext cx="205089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SELECT *</a:t>
            </a:r>
          </a:p>
          <a:p>
            <a:r>
              <a:rPr lang="es-ES" dirty="0"/>
              <a:t>FROM </a:t>
            </a:r>
            <a:r>
              <a:rPr lang="es-ES" dirty="0" smtClean="0"/>
              <a:t>Tabla</a:t>
            </a:r>
          </a:p>
          <a:p>
            <a:r>
              <a:rPr lang="es-ES" dirty="0" err="1" smtClean="0"/>
              <a:t>Where</a:t>
            </a:r>
            <a:r>
              <a:rPr lang="es-ES" dirty="0" smtClean="0"/>
              <a:t> P_B 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6894188" y="3568962"/>
            <a:ext cx="18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</a:rPr>
              <a:t>Except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699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62778" y="352919"/>
            <a:ext cx="10515600" cy="1325563"/>
          </a:xfrm>
        </p:spPr>
        <p:txBody>
          <a:bodyPr/>
          <a:lstStyle/>
          <a:p>
            <a:r>
              <a:rPr lang="es-ES" dirty="0" smtClean="0"/>
              <a:t>Ejemplo: </a:t>
            </a:r>
            <a:r>
              <a:rPr lang="es-ES" dirty="0" err="1" smtClean="0"/>
              <a:t>Silberschatz</a:t>
            </a:r>
            <a:r>
              <a:rPr lang="es-ES" dirty="0" smtClean="0"/>
              <a:t> (</a:t>
            </a:r>
            <a:r>
              <a:rPr lang="es-ES" dirty="0" err="1" smtClean="0"/>
              <a:t>pp</a:t>
            </a:r>
            <a:r>
              <a:rPr lang="es-ES" dirty="0" smtClean="0"/>
              <a:t> 80-85) 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5833" t="57852" r="33666" b="19629"/>
          <a:stretch/>
        </p:blipFill>
        <p:spPr>
          <a:xfrm>
            <a:off x="242738" y="1678482"/>
            <a:ext cx="5577840" cy="231648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7180" t="38319" r="34359" b="40257"/>
          <a:stretch/>
        </p:blipFill>
        <p:spPr>
          <a:xfrm>
            <a:off x="429134" y="3994962"/>
            <a:ext cx="5205047" cy="2203939"/>
          </a:xfrm>
          <a:prstGeom prst="rect">
            <a:avLst/>
          </a:prstGeom>
        </p:spPr>
      </p:pic>
      <p:sp>
        <p:nvSpPr>
          <p:cNvPr id="17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1293540" y="4975813"/>
            <a:ext cx="698945" cy="34471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5634181" y="4975813"/>
            <a:ext cx="5800166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Con repetidos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FF0000"/>
                </a:solidFill>
              </a:rPr>
              <a:t>La unión no necesariamente es simétrica</a:t>
            </a:r>
            <a:endParaRPr lang="es-ES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992486" y="5102942"/>
            <a:ext cx="3641695" cy="1960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687657" y="2748692"/>
            <a:ext cx="698945" cy="34471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5634180" y="2374294"/>
            <a:ext cx="5800166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Sin repetidos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FF0000"/>
                </a:solidFill>
              </a:rPr>
              <a:t>La unión no necesariamente es simétrica</a:t>
            </a:r>
            <a:endParaRPr lang="es-ES" dirty="0"/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1386602" y="2697460"/>
            <a:ext cx="4247578" cy="223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684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667" t="15556" r="36280" b="70991"/>
          <a:stretch/>
        </p:blipFill>
        <p:spPr>
          <a:xfrm>
            <a:off x="323851" y="1412433"/>
            <a:ext cx="9519557" cy="1383890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Ejemplo Taller de Esta Semana</a:t>
            </a:r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1667" t="31395" r="36280" b="36351"/>
          <a:stretch/>
        </p:blipFill>
        <p:spPr>
          <a:xfrm>
            <a:off x="1336221" y="3056708"/>
            <a:ext cx="9519557" cy="3317967"/>
          </a:xfrm>
          <a:prstGeom prst="rect">
            <a:avLst/>
          </a:prstGeom>
        </p:spPr>
      </p:pic>
      <p:sp>
        <p:nvSpPr>
          <p:cNvPr id="7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500412" y="1690688"/>
            <a:ext cx="5147913" cy="2603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7520963" y="1629366"/>
            <a:ext cx="2853124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Tabla </a:t>
            </a:r>
            <a:r>
              <a:rPr lang="es-ES" i="1" dirty="0" smtClean="0"/>
              <a:t>generada</a:t>
            </a:r>
            <a:endParaRPr lang="es-ES" i="1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5648325" y="1814032"/>
            <a:ext cx="1872638" cy="68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232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Cuantificaciones</a:t>
            </a:r>
            <a:endParaRPr lang="es-CO" dirty="0"/>
          </a:p>
        </p:txBody>
      </p:sp>
      <p:pic>
        <p:nvPicPr>
          <p:cNvPr id="3" name="Picture 2" descr="https://latex.codecogs.com/png.latex?%5Cdpi%7B200%7D%20%5Chuge%20A%20%3D%20%5C%7Bx%20%7C%20P_A%28x%29%5C%7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690688"/>
            <a:ext cx="3734074" cy="6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latex.codecogs.com/png.latex?%5Cdpi%7B200%7D%20%5Chuge%20P_A%28x%29%20%5Cequiv%20%28%5Cexists%20y%20%7C%20R%28y%29%3A%20Q%28x%2Cy%29%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717" y="1708682"/>
            <a:ext cx="6490552" cy="57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9701562" y="1569778"/>
            <a:ext cx="1895707" cy="8482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9148376" y="782786"/>
            <a:ext cx="271838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Note que x es libre en Q</a:t>
            </a:r>
            <a:endParaRPr lang="es-ES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H="1" flipV="1">
            <a:off x="10507567" y="1152118"/>
            <a:ext cx="141849" cy="4176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4"/>
          <a:srcRect l="34697" t="41717" r="31818" b="41852"/>
          <a:stretch/>
        </p:blipFill>
        <p:spPr>
          <a:xfrm>
            <a:off x="1773381" y="2777586"/>
            <a:ext cx="8910393" cy="245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4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Cuantificaciones</a:t>
            </a:r>
            <a:endParaRPr lang="es-CO" dirty="0"/>
          </a:p>
        </p:txBody>
      </p:sp>
      <p:sp>
        <p:nvSpPr>
          <p:cNvPr id="5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9701562" y="1569778"/>
            <a:ext cx="1895707" cy="8482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9148376" y="782786"/>
            <a:ext cx="271838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Note que x es libre en Q</a:t>
            </a:r>
            <a:endParaRPr lang="es-ES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H="1" flipV="1">
            <a:off x="10507567" y="1152118"/>
            <a:ext cx="141849" cy="4176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ttps://latex.codecogs.com/png.latex?%5Cdpi%7B200%7D%20%5Chuge%20P_B%28x%29%20%5Cequiv%20%28%5Cforall%20y%20%7C%20R%28y%29%3A%20Q%28x%2Cy%29%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891" y="1749187"/>
            <a:ext cx="6456387" cy="56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latex.codecogs.com/png.latex?%5Cdpi%7B200%7D%20%5Chuge%20B%20%3D%20%5C%7Bx%20%7CP_B%28x%29%5C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22" y="1749187"/>
            <a:ext cx="41719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35152" t="39293" r="32121" b="44545"/>
          <a:stretch/>
        </p:blipFill>
        <p:spPr>
          <a:xfrm>
            <a:off x="1420627" y="2686885"/>
            <a:ext cx="9766974" cy="27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44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9615" y="259618"/>
            <a:ext cx="10515600" cy="1325563"/>
          </a:xfrm>
        </p:spPr>
        <p:txBody>
          <a:bodyPr/>
          <a:lstStyle/>
          <a:p>
            <a:r>
              <a:rPr lang="es-ES" dirty="0" smtClean="0"/>
              <a:t>Ejemplo: Zoológico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1220" t="15873" r="46012" b="55079"/>
          <a:stretch/>
        </p:blipFill>
        <p:spPr>
          <a:xfrm>
            <a:off x="1677865" y="1755976"/>
            <a:ext cx="7821386" cy="2988129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781174" y="5095875"/>
            <a:ext cx="8642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Cuidadores que prefieren trabajar nocturno (con su especialidad)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682182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1667" t="16413" r="57619" b="31143"/>
          <a:stretch/>
        </p:blipFill>
        <p:spPr>
          <a:xfrm>
            <a:off x="1502229" y="1165106"/>
            <a:ext cx="5617029" cy="497647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9615" y="259618"/>
            <a:ext cx="10515600" cy="1325563"/>
          </a:xfrm>
        </p:spPr>
        <p:txBody>
          <a:bodyPr/>
          <a:lstStyle/>
          <a:p>
            <a:r>
              <a:rPr lang="es-ES" dirty="0" smtClean="0"/>
              <a:t>Ejemplo: Zoológico</a:t>
            </a:r>
            <a:endParaRPr lang="es-CO" dirty="0"/>
          </a:p>
        </p:txBody>
      </p:sp>
      <p:sp>
        <p:nvSpPr>
          <p:cNvPr id="6" name="CuadroTexto 5"/>
          <p:cNvSpPr txBox="1"/>
          <p:nvPr/>
        </p:nvSpPr>
        <p:spPr>
          <a:xfrm>
            <a:off x="2167688" y="6027003"/>
            <a:ext cx="7718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Animales para los cuales </a:t>
            </a:r>
            <a:r>
              <a:rPr lang="es-ES" sz="2400" dirty="0" smtClean="0">
                <a:solidFill>
                  <a:srgbClr val="FF0000"/>
                </a:solidFill>
              </a:rPr>
              <a:t>hay</a:t>
            </a:r>
            <a:r>
              <a:rPr lang="es-ES" sz="2400" dirty="0" smtClean="0"/>
              <a:t> cuidadores que los pueden cuidar y prefieren trabajar nocturno.</a:t>
            </a:r>
            <a:endParaRPr lang="es-CO" sz="2400" dirty="0"/>
          </a:p>
        </p:txBody>
      </p:sp>
      <p:sp>
        <p:nvSpPr>
          <p:cNvPr id="7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2167688" y="1485900"/>
            <a:ext cx="562449" cy="19921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5697415" y="941835"/>
            <a:ext cx="6034474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Interpretación directa del existencial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730137" y="1238589"/>
            <a:ext cx="3009985" cy="346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782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9615" y="259618"/>
            <a:ext cx="10515600" cy="1325563"/>
          </a:xfrm>
        </p:spPr>
        <p:txBody>
          <a:bodyPr/>
          <a:lstStyle/>
          <a:p>
            <a:r>
              <a:rPr lang="es-ES" dirty="0" smtClean="0"/>
              <a:t>Ejemplo: Zoológico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1742" t="16128" r="36061" b="34040"/>
          <a:stretch/>
        </p:blipFill>
        <p:spPr>
          <a:xfrm>
            <a:off x="1676399" y="1202555"/>
            <a:ext cx="8700653" cy="467234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167688" y="6027003"/>
            <a:ext cx="7718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Animales que </a:t>
            </a:r>
            <a:r>
              <a:rPr lang="es-ES" sz="2400" dirty="0" smtClean="0">
                <a:solidFill>
                  <a:srgbClr val="FF0000"/>
                </a:solidFill>
              </a:rPr>
              <a:t>pueden ser </a:t>
            </a:r>
            <a:r>
              <a:rPr lang="es-ES" sz="2400" dirty="0" smtClean="0"/>
              <a:t>cuidados por alguien que prefiere trabajar nocturno.</a:t>
            </a:r>
            <a:endParaRPr lang="es-CO" sz="2400" dirty="0"/>
          </a:p>
        </p:txBody>
      </p:sp>
      <p:sp>
        <p:nvSpPr>
          <p:cNvPr id="7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3396013" y="1485899"/>
            <a:ext cx="261588" cy="25138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5697415" y="941835"/>
            <a:ext cx="6034474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Interpretación del Existencial como una pertenencia a un conjunto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657601" y="1265001"/>
            <a:ext cx="2039814" cy="3465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5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042A9-1BC8-48EA-8E06-1DDCD0EB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Vistas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F25F4E-0BC6-4CE4-91C1-D023C65D5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Introducción a las Bases de Datos</a:t>
            </a:r>
          </a:p>
          <a:p>
            <a:r>
              <a:rPr lang="es-ES" dirty="0"/>
              <a:t>Camilo Rey Torres</a:t>
            </a:r>
          </a:p>
          <a:p>
            <a:r>
              <a:rPr lang="es-ES" dirty="0"/>
              <a:t>MACC - </a:t>
            </a:r>
            <a:r>
              <a:rPr lang="es-ES" dirty="0" err="1"/>
              <a:t>URosario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49140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042A9-1BC8-48EA-8E06-1DDCD0EB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 poco de álgebra relacional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F25F4E-0BC6-4CE4-91C1-D023C65D5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Introducción a las Bases de Datos</a:t>
            </a:r>
          </a:p>
          <a:p>
            <a:r>
              <a:rPr lang="es-ES" dirty="0"/>
              <a:t>Camilo Rey Torres</a:t>
            </a:r>
          </a:p>
          <a:p>
            <a:r>
              <a:rPr lang="es-ES" dirty="0"/>
              <a:t>MACC - </a:t>
            </a:r>
            <a:r>
              <a:rPr lang="es-ES" dirty="0" err="1"/>
              <a:t>URosario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0241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Factorizando Información…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494" t="21265" r="58420" b="70508"/>
          <a:stretch/>
        </p:blipFill>
        <p:spPr>
          <a:xfrm>
            <a:off x="583324" y="5207657"/>
            <a:ext cx="11319393" cy="130673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83324" y="4670855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Entidad Animal</a:t>
            </a:r>
            <a:endParaRPr lang="es-CO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21571" r="71868" b="70153"/>
          <a:stretch/>
        </p:blipFill>
        <p:spPr>
          <a:xfrm>
            <a:off x="2769476" y="3376483"/>
            <a:ext cx="8938147" cy="147903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9600390" y="2895175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Entidad: Dieta</a:t>
            </a:r>
            <a:endParaRPr lang="es-CO" dirty="0"/>
          </a:p>
        </p:txBody>
      </p:sp>
      <p:sp>
        <p:nvSpPr>
          <p:cNvPr id="9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3878317" y="3264507"/>
            <a:ext cx="5026168" cy="167606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4455274" y="1405092"/>
            <a:ext cx="3872254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Información Repetida</a:t>
            </a:r>
            <a:endParaRPr lang="es-ES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6391401" y="1774424"/>
            <a:ext cx="0" cy="14900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9136974" y="5022990"/>
            <a:ext cx="2787162" cy="167606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83210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17" y="1405092"/>
            <a:ext cx="8533893" cy="5324496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Factorizando Información…</a:t>
            </a:r>
            <a:endParaRPr lang="es-CO" dirty="0"/>
          </a:p>
        </p:txBody>
      </p:sp>
      <p:sp>
        <p:nvSpPr>
          <p:cNvPr id="9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5009745" y="3180945"/>
            <a:ext cx="2101174" cy="134241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8319746" y="4829228"/>
            <a:ext cx="3440994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/>
              <a:t>comportamientoAnimal</a:t>
            </a:r>
            <a:r>
              <a:rPr lang="es-ES" dirty="0" smtClean="0"/>
              <a:t> resume la relación y factoriza la información.</a:t>
            </a:r>
            <a:endParaRPr lang="es-ES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7110919" y="3938954"/>
            <a:ext cx="1208827" cy="1213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175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Desde el diagrama de Entidad-Relación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460" t="24023" r="36092" b="16054"/>
          <a:stretch/>
        </p:blipFill>
        <p:spPr>
          <a:xfrm>
            <a:off x="1291655" y="1406285"/>
            <a:ext cx="9375227" cy="5406658"/>
          </a:xfrm>
          <a:prstGeom prst="rect">
            <a:avLst/>
          </a:prstGeom>
        </p:spPr>
      </p:pic>
      <p:sp>
        <p:nvSpPr>
          <p:cNvPr id="4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2490281" y="3316638"/>
            <a:ext cx="2704290" cy="167606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4912474" y="5612614"/>
            <a:ext cx="3872254" cy="1077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Regla de negocio:</a:t>
            </a:r>
          </a:p>
          <a:p>
            <a:r>
              <a:rPr lang="es-ES" sz="1600" dirty="0" smtClean="0"/>
              <a:t>Los animales tienen una dieta específica y comen de acuerdo a su comportamiento (diurno, nocturno).</a:t>
            </a:r>
            <a:endParaRPr lang="es-ES" sz="1600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</p:cNvCxnSpPr>
          <p:nvPr/>
        </p:nvCxnSpPr>
        <p:spPr>
          <a:xfrm>
            <a:off x="4993966" y="4987139"/>
            <a:ext cx="113384" cy="6254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5194571" y="2696727"/>
            <a:ext cx="1198626" cy="74686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5793884" y="3443591"/>
            <a:ext cx="36730" cy="21690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6570727" y="4568285"/>
            <a:ext cx="4549610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Esta regla de negocio debe implementarse como una </a:t>
            </a:r>
            <a:r>
              <a:rPr lang="es-ES" dirty="0" err="1" smtClean="0">
                <a:solidFill>
                  <a:srgbClr val="FF0000"/>
                </a:solidFill>
              </a:rPr>
              <a:t>busqueda</a:t>
            </a:r>
            <a:r>
              <a:rPr lang="es-ES" dirty="0" smtClean="0">
                <a:solidFill>
                  <a:srgbClr val="FF0000"/>
                </a:solidFill>
              </a:rPr>
              <a:t> dentro de la base de datos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4490939" y="2334393"/>
            <a:ext cx="2821015" cy="307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 smtClean="0">
                <a:solidFill>
                  <a:srgbClr val="FF0000"/>
                </a:solidFill>
              </a:rPr>
              <a:t>comportamientoAnimales</a:t>
            </a:r>
            <a:endParaRPr lang="es-ES" sz="1400" dirty="0">
              <a:solidFill>
                <a:srgbClr val="FF00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236709" y="4000781"/>
            <a:ext cx="2253572" cy="307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sz="1400" dirty="0" err="1" smtClean="0">
                <a:solidFill>
                  <a:srgbClr val="FF0000"/>
                </a:solidFill>
              </a:rPr>
              <a:t>comportamientoAnimales</a:t>
            </a:r>
            <a:endParaRPr lang="es-E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903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Desde el código: Averiguar la actividad de los animales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1667" t="15846" r="35256" b="50239"/>
          <a:stretch/>
        </p:blipFill>
        <p:spPr>
          <a:xfrm>
            <a:off x="422031" y="1690688"/>
            <a:ext cx="11624566" cy="417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92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Vista: definición formal</a:t>
            </a:r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838200" y="1969477"/>
            <a:ext cx="48732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Una vista guarda los resultados de una búsqueda como un </a:t>
            </a:r>
            <a:r>
              <a:rPr lang="es-ES" sz="2400" b="1" dirty="0" smtClean="0"/>
              <a:t>objeto</a:t>
            </a:r>
            <a:r>
              <a:rPr lang="es-ES" sz="2400" dirty="0" smtClean="0"/>
              <a:t> (de tipo vista).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Una vista es una construcción lógica, derivada de las reglas de negocio (se refleja en el diagrama ER pero </a:t>
            </a:r>
            <a:r>
              <a:rPr lang="es-ES" sz="2400" b="1" dirty="0" smtClean="0"/>
              <a:t>no necesariamente</a:t>
            </a:r>
            <a:r>
              <a:rPr lang="es-ES" sz="2400" dirty="0" smtClean="0"/>
              <a:t> en el esquema).</a:t>
            </a: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Una vista no tiene respaldo físico (</a:t>
            </a:r>
            <a:r>
              <a:rPr lang="es-ES" sz="2400" b="1" dirty="0" smtClean="0"/>
              <a:t>no es una tabla</a:t>
            </a:r>
            <a:r>
              <a:rPr lang="es-ES" sz="2400" dirty="0" smtClean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Una vista </a:t>
            </a:r>
            <a:r>
              <a:rPr lang="es-ES" sz="2400" b="1" dirty="0" smtClean="0"/>
              <a:t>solo permite operaciones de proyección</a:t>
            </a:r>
            <a:endParaRPr lang="es-CO" sz="24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6542592" y="1729177"/>
            <a:ext cx="4549610" cy="9541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Formalmente es </a:t>
            </a:r>
            <a:r>
              <a:rPr lang="es-ES" sz="2800" b="1" dirty="0" smtClean="0"/>
              <a:t>función</a:t>
            </a:r>
            <a:r>
              <a:rPr lang="es-ES" sz="2800" dirty="0" smtClean="0"/>
              <a:t> en el álgebra relacional</a:t>
            </a:r>
            <a:endParaRPr lang="es-CO" sz="2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6542592" y="3191872"/>
            <a:ext cx="4549610" cy="13849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Permite tener a mano los resultados de una consulta muy usada</a:t>
            </a:r>
            <a:endParaRPr lang="es-CO" sz="2800" dirty="0"/>
          </a:p>
        </p:txBody>
      </p:sp>
      <p:sp>
        <p:nvSpPr>
          <p:cNvPr id="7" name="CuadroTexto 6"/>
          <p:cNvSpPr txBox="1"/>
          <p:nvPr/>
        </p:nvSpPr>
        <p:spPr>
          <a:xfrm>
            <a:off x="6542592" y="4762289"/>
            <a:ext cx="4424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 smtClean="0">
                <a:solidFill>
                  <a:srgbClr val="FF0000"/>
                </a:solidFill>
              </a:rPr>
              <a:t>Integridad de los datos depende de la consulta y de la actualización de la base de datos</a:t>
            </a:r>
            <a:endParaRPr lang="es-CO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673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En SQL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1897" t="16256" r="49872" b="74718"/>
          <a:stretch/>
        </p:blipFill>
        <p:spPr>
          <a:xfrm>
            <a:off x="1607020" y="2642933"/>
            <a:ext cx="9428123" cy="1252026"/>
          </a:xfrm>
          <a:prstGeom prst="rect">
            <a:avLst/>
          </a:prstGeom>
        </p:spPr>
      </p:pic>
      <p:sp>
        <p:nvSpPr>
          <p:cNvPr id="4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1907096" y="3133251"/>
            <a:ext cx="9128047" cy="134241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5041974" y="5822543"/>
            <a:ext cx="3440994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Predicado que define la vista</a:t>
            </a:r>
            <a:endParaRPr lang="es-ES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</p:cNvCxnSpPr>
          <p:nvPr/>
        </p:nvCxnSpPr>
        <p:spPr>
          <a:xfrm flipV="1">
            <a:off x="6096000" y="4475668"/>
            <a:ext cx="0" cy="13468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3048942" y="2548791"/>
            <a:ext cx="1579329" cy="49203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2470293" y="1598750"/>
            <a:ext cx="3440994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Nombre de la vista</a:t>
            </a:r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4190790" y="1968082"/>
            <a:ext cx="0" cy="5807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28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886C4AD-E249-4857-9FD6-913990A8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Los datos y las Bases de Datos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205E3F3C-9AA3-4CEF-9D9B-E49DA2A556A2}"/>
              </a:ext>
            </a:extLst>
          </p:cNvPr>
          <p:cNvGrpSpPr/>
          <p:nvPr/>
        </p:nvGrpSpPr>
        <p:grpSpPr>
          <a:xfrm>
            <a:off x="4827941" y="1724116"/>
            <a:ext cx="5393635" cy="1507435"/>
            <a:chOff x="2835966" y="1457739"/>
            <a:chExt cx="5393635" cy="1507435"/>
          </a:xfrm>
        </p:grpSpPr>
        <p:sp>
          <p:nvSpPr>
            <p:cNvPr id="5" name="Nube 4">
              <a:extLst>
                <a:ext uri="{FF2B5EF4-FFF2-40B4-BE49-F238E27FC236}">
                  <a16:creationId xmlns:a16="http://schemas.microsoft.com/office/drawing/2014/main" id="{32E0D559-3B28-4B71-8692-D7547A7EB726}"/>
                </a:ext>
              </a:extLst>
            </p:cNvPr>
            <p:cNvSpPr/>
            <p:nvPr/>
          </p:nvSpPr>
          <p:spPr>
            <a:xfrm>
              <a:off x="2835966" y="1457739"/>
              <a:ext cx="5393635" cy="1507435"/>
            </a:xfrm>
            <a:prstGeom prst="cloud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4D4A2070-489F-4625-942B-C0BA7C21784C}"/>
                </a:ext>
              </a:extLst>
            </p:cNvPr>
            <p:cNvSpPr txBox="1"/>
            <p:nvPr/>
          </p:nvSpPr>
          <p:spPr>
            <a:xfrm>
              <a:off x="3191288" y="1807042"/>
              <a:ext cx="42009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dirty="0"/>
                <a:t>Aplicación</a:t>
              </a:r>
            </a:p>
          </p:txBody>
        </p:sp>
      </p:grp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99CB63C-A018-4E86-894E-93A525A15EA3}"/>
              </a:ext>
            </a:extLst>
          </p:cNvPr>
          <p:cNvSpPr txBox="1"/>
          <p:nvPr/>
        </p:nvSpPr>
        <p:spPr>
          <a:xfrm>
            <a:off x="5423447" y="5653312"/>
            <a:ext cx="4171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Almacenamiento terciario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3A3FCCF9-BEF9-4A82-9EFB-535B39402A3B}"/>
              </a:ext>
            </a:extLst>
          </p:cNvPr>
          <p:cNvSpPr/>
          <p:nvPr/>
        </p:nvSpPr>
        <p:spPr>
          <a:xfrm>
            <a:off x="5423449" y="5336970"/>
            <a:ext cx="4025351" cy="1155905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7579E8D-23B3-466A-945B-79FDED55768D}"/>
              </a:ext>
            </a:extLst>
          </p:cNvPr>
          <p:cNvSpPr txBox="1"/>
          <p:nvPr/>
        </p:nvSpPr>
        <p:spPr>
          <a:xfrm>
            <a:off x="1064323" y="3780418"/>
            <a:ext cx="3763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Entidades:</a:t>
            </a:r>
            <a:r>
              <a:rPr lang="es-ES" dirty="0"/>
              <a:t> Unidades conceptuales del negocio compuestos de datos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Relaciones: </a:t>
            </a:r>
            <a:r>
              <a:rPr lang="es-ES" dirty="0"/>
              <a:t>Elaboración </a:t>
            </a:r>
            <a:r>
              <a:rPr lang="es-ES" dirty="0">
                <a:solidFill>
                  <a:srgbClr val="FF0000"/>
                </a:solidFill>
              </a:rPr>
              <a:t>semántica</a:t>
            </a:r>
            <a:r>
              <a:rPr lang="es-ES" dirty="0"/>
              <a:t> de la lógica entre los datos</a:t>
            </a:r>
            <a:endParaRPr lang="es-ES" b="1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C655CD8-66FC-402F-A007-1517CE6D9685}"/>
              </a:ext>
            </a:extLst>
          </p:cNvPr>
          <p:cNvSpPr txBox="1"/>
          <p:nvPr/>
        </p:nvSpPr>
        <p:spPr>
          <a:xfrm>
            <a:off x="1109872" y="5402514"/>
            <a:ext cx="3763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Archivos binarios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Bloques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Registros (Tuplas)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206F254-1B8D-4D6A-8DDB-C822CFF6CFD0}"/>
              </a:ext>
            </a:extLst>
          </p:cNvPr>
          <p:cNvSpPr/>
          <p:nvPr/>
        </p:nvSpPr>
        <p:spPr>
          <a:xfrm>
            <a:off x="5423448" y="3851564"/>
            <a:ext cx="4025352" cy="1155905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4E6F878-49A8-45D8-AC0E-5D24F69CAFF0}"/>
              </a:ext>
            </a:extLst>
          </p:cNvPr>
          <p:cNvSpPr txBox="1"/>
          <p:nvPr/>
        </p:nvSpPr>
        <p:spPr>
          <a:xfrm>
            <a:off x="5751442" y="4118973"/>
            <a:ext cx="3155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Bases de 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F55F14-A40A-4464-9D74-90C4BCBA7A01}"/>
              </a:ext>
            </a:extLst>
          </p:cNvPr>
          <p:cNvSpPr txBox="1"/>
          <p:nvPr/>
        </p:nvSpPr>
        <p:spPr>
          <a:xfrm>
            <a:off x="9594574" y="5402514"/>
            <a:ext cx="2372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Virtualmente infinito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FF0000"/>
                </a:solidFill>
              </a:rPr>
              <a:t>Alta latencia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18B09D1-CB6E-4C82-BF3E-5E4F84B5DF65}"/>
              </a:ext>
            </a:extLst>
          </p:cNvPr>
          <p:cNvSpPr txBox="1"/>
          <p:nvPr/>
        </p:nvSpPr>
        <p:spPr>
          <a:xfrm>
            <a:off x="1064323" y="1992278"/>
            <a:ext cx="3763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Responde </a:t>
            </a:r>
            <a:r>
              <a:rPr lang="es-ES" dirty="0"/>
              <a:t>a la </a:t>
            </a:r>
            <a:r>
              <a:rPr lang="es-ES" dirty="0">
                <a:solidFill>
                  <a:srgbClr val="FF0000"/>
                </a:solidFill>
              </a:rPr>
              <a:t>lógica del negocio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Tiene una </a:t>
            </a:r>
            <a:r>
              <a:rPr lang="es-ES" b="1" dirty="0"/>
              <a:t>funcionalidad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Utiliza</a:t>
            </a:r>
            <a:r>
              <a:rPr lang="es-ES" dirty="0"/>
              <a:t> la DB como un </a:t>
            </a:r>
            <a:r>
              <a:rPr lang="es-ES" b="1" dirty="0"/>
              <a:t>recurso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078596E-5A67-4C10-BD85-1F289729779A}"/>
              </a:ext>
            </a:extLst>
          </p:cNvPr>
          <p:cNvSpPr txBox="1"/>
          <p:nvPr/>
        </p:nvSpPr>
        <p:spPr>
          <a:xfrm>
            <a:off x="9594573" y="3861651"/>
            <a:ext cx="2372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Oculta</a:t>
            </a:r>
            <a:r>
              <a:rPr lang="es-ES" dirty="0"/>
              <a:t> el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FF0000"/>
                </a:solidFill>
              </a:rPr>
              <a:t>Está limitada por él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Opera desde la RAM</a:t>
            </a:r>
          </a:p>
        </p:txBody>
      </p:sp>
    </p:spTree>
    <p:extLst>
      <p:ext uri="{BB962C8B-B14F-4D97-AF65-F5344CB8AC3E}">
        <p14:creationId xmlns:p14="http://schemas.microsoft.com/office/powerpoint/2010/main" val="4000564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93D62-7C04-44A1-9FAE-0E6C17B66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17" y="126660"/>
            <a:ext cx="10515600" cy="1325563"/>
          </a:xfrm>
        </p:spPr>
        <p:txBody>
          <a:bodyPr/>
          <a:lstStyle/>
          <a:p>
            <a:r>
              <a:rPr lang="es-ES" dirty="0"/>
              <a:t>Formulación de las tablas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1114EBE-AD14-4FD1-AD35-C97C833B4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44" t="59567" r="59825" b="21125"/>
          <a:stretch/>
        </p:blipFill>
        <p:spPr>
          <a:xfrm>
            <a:off x="878636" y="2217336"/>
            <a:ext cx="5661278" cy="216027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BA34190-D261-4EB6-A936-8DF48ECE2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08" y="5745724"/>
            <a:ext cx="5771789" cy="71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9FC8DF-97EA-48CB-896B-B945010C7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38" y="5047067"/>
            <a:ext cx="5560621" cy="47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401E22A-9095-4A83-BF58-31D315DAEC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462" t="15683" r="55230" b="21125"/>
          <a:stretch/>
        </p:blipFill>
        <p:spPr>
          <a:xfrm>
            <a:off x="7171510" y="2994064"/>
            <a:ext cx="4597265" cy="362942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0FE3D3-BB6D-46FF-9700-C8E86FB6E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335" y="1716821"/>
            <a:ext cx="5898283" cy="51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brir llave 3">
            <a:extLst>
              <a:ext uri="{FF2B5EF4-FFF2-40B4-BE49-F238E27FC236}">
                <a16:creationId xmlns:a16="http://schemas.microsoft.com/office/drawing/2014/main" id="{3D087045-2210-4E53-A618-E98BDBD38AFB}"/>
              </a:ext>
            </a:extLst>
          </p:cNvPr>
          <p:cNvSpPr/>
          <p:nvPr/>
        </p:nvSpPr>
        <p:spPr>
          <a:xfrm rot="5400000">
            <a:off x="8850622" y="794608"/>
            <a:ext cx="607445" cy="4398911"/>
          </a:xfrm>
          <a:prstGeom prst="leftBrac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7B0203C-C7FC-4F6D-88F7-5B74DBDA3749}"/>
              </a:ext>
            </a:extLst>
          </p:cNvPr>
          <p:cNvSpPr/>
          <p:nvPr/>
        </p:nvSpPr>
        <p:spPr>
          <a:xfrm>
            <a:off x="5536808" y="1391478"/>
            <a:ext cx="6429905" cy="106251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0B00E61-DF63-4954-8743-2EA72A1705F5}"/>
              </a:ext>
            </a:extLst>
          </p:cNvPr>
          <p:cNvSpPr/>
          <p:nvPr/>
        </p:nvSpPr>
        <p:spPr>
          <a:xfrm>
            <a:off x="92517" y="4757530"/>
            <a:ext cx="6862372" cy="2011726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Abrir llave 10">
            <a:extLst>
              <a:ext uri="{FF2B5EF4-FFF2-40B4-BE49-F238E27FC236}">
                <a16:creationId xmlns:a16="http://schemas.microsoft.com/office/drawing/2014/main" id="{BEFD9B3E-6E00-4E49-9CB9-4831C835736C}"/>
              </a:ext>
            </a:extLst>
          </p:cNvPr>
          <p:cNvSpPr/>
          <p:nvPr/>
        </p:nvSpPr>
        <p:spPr>
          <a:xfrm rot="16200000">
            <a:off x="3282470" y="1081178"/>
            <a:ext cx="448070" cy="6429906"/>
          </a:xfrm>
          <a:prstGeom prst="leftBrac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7822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8DF75-E907-4A59-A775-5A0D1EC5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87" y="114283"/>
            <a:ext cx="10515600" cy="1325563"/>
          </a:xfrm>
        </p:spPr>
        <p:txBody>
          <a:bodyPr/>
          <a:lstStyle/>
          <a:p>
            <a:r>
              <a:rPr lang="es-ES" dirty="0"/>
              <a:t>Proyecciones de las tablas (Operación Sigma)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B1D4BEFD-BF6B-4DCC-8F49-555B26F0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113" y="3875157"/>
            <a:ext cx="500062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02D826A9-FC84-4962-9814-DB5E455EAEEB}"/>
              </a:ext>
            </a:extLst>
          </p:cNvPr>
          <p:cNvGrpSpPr/>
          <p:nvPr/>
        </p:nvGrpSpPr>
        <p:grpSpPr>
          <a:xfrm>
            <a:off x="92764" y="1337500"/>
            <a:ext cx="4439478" cy="2177921"/>
            <a:chOff x="159026" y="1441004"/>
            <a:chExt cx="4439478" cy="2177921"/>
          </a:xfrm>
        </p:grpSpPr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26FBC4D7-7412-4DB7-AB03-3B54759C2211}"/>
                </a:ext>
              </a:extLst>
            </p:cNvPr>
            <p:cNvCxnSpPr>
              <a:stCxn id="5" idx="0"/>
              <a:endCxn id="4" idx="2"/>
            </p:cNvCxnSpPr>
            <p:nvPr/>
          </p:nvCxnSpPr>
          <p:spPr>
            <a:xfrm flipV="1">
              <a:off x="2046849" y="2703580"/>
              <a:ext cx="1" cy="54601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B0DA5018-77D2-41D1-9482-BD5B7CEFEE37}"/>
                </a:ext>
              </a:extLst>
            </p:cNvPr>
            <p:cNvGrpSpPr/>
            <p:nvPr/>
          </p:nvGrpSpPr>
          <p:grpSpPr>
            <a:xfrm>
              <a:off x="159026" y="1441004"/>
              <a:ext cx="4439478" cy="2177921"/>
              <a:chOff x="159026" y="1435745"/>
              <a:chExt cx="4439478" cy="2177921"/>
            </a:xfrm>
          </p:grpSpPr>
          <p:pic>
            <p:nvPicPr>
              <p:cNvPr id="9218" name="Picture 2">
                <a:extLst>
                  <a:ext uri="{FF2B5EF4-FFF2-40B4-BE49-F238E27FC236}">
                    <a16:creationId xmlns:a16="http://schemas.microsoft.com/office/drawing/2014/main" id="{673CB980-CB27-41DD-A8D7-37EE9E10DE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254" y="2019408"/>
                <a:ext cx="4095750" cy="5810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Grupo 11">
                <a:extLst>
                  <a:ext uri="{FF2B5EF4-FFF2-40B4-BE49-F238E27FC236}">
                    <a16:creationId xmlns:a16="http://schemas.microsoft.com/office/drawing/2014/main" id="{61AE0AC8-0DCD-417A-880F-8F4576F8B4FD}"/>
                  </a:ext>
                </a:extLst>
              </p:cNvPr>
              <p:cNvGrpSpPr/>
              <p:nvPr/>
            </p:nvGrpSpPr>
            <p:grpSpPr>
              <a:xfrm>
                <a:off x="159026" y="1435745"/>
                <a:ext cx="4439478" cy="2177921"/>
                <a:chOff x="159026" y="1435745"/>
                <a:chExt cx="4439478" cy="2177921"/>
              </a:xfrm>
            </p:grpSpPr>
            <p:grpSp>
              <p:nvGrpSpPr>
                <p:cNvPr id="11" name="Grupo 10">
                  <a:extLst>
                    <a:ext uri="{FF2B5EF4-FFF2-40B4-BE49-F238E27FC236}">
                      <a16:creationId xmlns:a16="http://schemas.microsoft.com/office/drawing/2014/main" id="{83AF1A99-C651-4B93-ABBA-59B8345BB13B}"/>
                    </a:ext>
                  </a:extLst>
                </p:cNvPr>
                <p:cNvGrpSpPr/>
                <p:nvPr/>
              </p:nvGrpSpPr>
              <p:grpSpPr>
                <a:xfrm>
                  <a:off x="940292" y="2250831"/>
                  <a:ext cx="2213113" cy="1362835"/>
                  <a:chOff x="940292" y="2250831"/>
                  <a:chExt cx="2213113" cy="1362835"/>
                </a:xfrm>
              </p:grpSpPr>
              <p:sp>
                <p:nvSpPr>
                  <p:cNvPr id="4" name="Rectángulo: esquinas redondeadas 3">
                    <a:extLst>
                      <a:ext uri="{FF2B5EF4-FFF2-40B4-BE49-F238E27FC236}">
                        <a16:creationId xmlns:a16="http://schemas.microsoft.com/office/drawing/2014/main" id="{67E7C066-8DF8-45BD-95CB-FB7821CFC4C1}"/>
                      </a:ext>
                    </a:extLst>
                  </p:cNvPr>
                  <p:cNvSpPr/>
                  <p:nvPr/>
                </p:nvSpPr>
                <p:spPr>
                  <a:xfrm>
                    <a:off x="1786597" y="2250831"/>
                    <a:ext cx="520505" cy="447490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" name="CuadroTexto 4">
                    <a:extLst>
                      <a:ext uri="{FF2B5EF4-FFF2-40B4-BE49-F238E27FC236}">
                        <a16:creationId xmlns:a16="http://schemas.microsoft.com/office/drawing/2014/main" id="{80C968AE-C119-4CFE-954A-373F172E7BBD}"/>
                      </a:ext>
                    </a:extLst>
                  </p:cNvPr>
                  <p:cNvSpPr txBox="1"/>
                  <p:nvPr/>
                </p:nvSpPr>
                <p:spPr>
                  <a:xfrm>
                    <a:off x="940292" y="3244334"/>
                    <a:ext cx="2213113" cy="369332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dirty="0"/>
                      <a:t>Categoría semántica</a:t>
                    </a:r>
                  </a:p>
                </p:txBody>
              </p:sp>
            </p:grpSp>
            <p:grpSp>
              <p:nvGrpSpPr>
                <p:cNvPr id="10" name="Grupo 9">
                  <a:extLst>
                    <a:ext uri="{FF2B5EF4-FFF2-40B4-BE49-F238E27FC236}">
                      <a16:creationId xmlns:a16="http://schemas.microsoft.com/office/drawing/2014/main" id="{CA249FD0-A260-4AE2-80CE-AA0949777062}"/>
                    </a:ext>
                  </a:extLst>
                </p:cNvPr>
                <p:cNvGrpSpPr/>
                <p:nvPr/>
              </p:nvGrpSpPr>
              <p:grpSpPr>
                <a:xfrm>
                  <a:off x="159026" y="1435745"/>
                  <a:ext cx="4439478" cy="1553647"/>
                  <a:chOff x="159026" y="1435745"/>
                  <a:chExt cx="4439478" cy="1553647"/>
                </a:xfrm>
              </p:grpSpPr>
              <p:sp>
                <p:nvSpPr>
                  <p:cNvPr id="9" name="Rectángulo: esquinas redondeadas 8">
                    <a:extLst>
                      <a:ext uri="{FF2B5EF4-FFF2-40B4-BE49-F238E27FC236}">
                        <a16:creationId xmlns:a16="http://schemas.microsoft.com/office/drawing/2014/main" id="{26704990-5F50-48E6-9977-3824B041D34A}"/>
                      </a:ext>
                    </a:extLst>
                  </p:cNvPr>
                  <p:cNvSpPr/>
                  <p:nvPr/>
                </p:nvSpPr>
                <p:spPr>
                  <a:xfrm>
                    <a:off x="159026" y="1690687"/>
                    <a:ext cx="4439478" cy="1298705"/>
                  </a:xfrm>
                  <a:prstGeom prst="round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3" name="CuadroTexto 2">
                    <a:extLst>
                      <a:ext uri="{FF2B5EF4-FFF2-40B4-BE49-F238E27FC236}">
                        <a16:creationId xmlns:a16="http://schemas.microsoft.com/office/drawing/2014/main" id="{B3E3091A-6B4B-4730-8004-E44CA5B9CFDA}"/>
                      </a:ext>
                    </a:extLst>
                  </p:cNvPr>
                  <p:cNvSpPr txBox="1"/>
                  <p:nvPr/>
                </p:nvSpPr>
                <p:spPr>
                  <a:xfrm>
                    <a:off x="1661673" y="1435745"/>
                    <a:ext cx="1290857" cy="46166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es-ES" sz="2400" dirty="0"/>
                      <a:t>Registro</a:t>
                    </a:r>
                  </a:p>
                </p:txBody>
              </p:sp>
            </p:grpSp>
          </p:grpSp>
        </p:grp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B87098DA-D071-48FF-95EF-B6F6BCB57399}"/>
              </a:ext>
            </a:extLst>
          </p:cNvPr>
          <p:cNvGrpSpPr/>
          <p:nvPr/>
        </p:nvGrpSpPr>
        <p:grpSpPr>
          <a:xfrm>
            <a:off x="4641575" y="1337500"/>
            <a:ext cx="7457661" cy="1402456"/>
            <a:chOff x="777263" y="4145334"/>
            <a:chExt cx="7457661" cy="1402456"/>
          </a:xfrm>
        </p:grpSpPr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E171A6CE-11B5-4059-A541-CC42F0D4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962" y="4815281"/>
              <a:ext cx="6738931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894606E9-0047-462B-8ECC-E9640BCB120B}"/>
                </a:ext>
              </a:extLst>
            </p:cNvPr>
            <p:cNvGrpSpPr/>
            <p:nvPr/>
          </p:nvGrpSpPr>
          <p:grpSpPr>
            <a:xfrm>
              <a:off x="777263" y="4145334"/>
              <a:ext cx="7457661" cy="1402456"/>
              <a:chOff x="5054694" y="592915"/>
              <a:chExt cx="3940894" cy="1402456"/>
            </a:xfrm>
          </p:grpSpPr>
          <p:sp>
            <p:nvSpPr>
              <p:cNvPr id="18" name="Rectángulo: esquinas redondeadas 17">
                <a:extLst>
                  <a:ext uri="{FF2B5EF4-FFF2-40B4-BE49-F238E27FC236}">
                    <a16:creationId xmlns:a16="http://schemas.microsoft.com/office/drawing/2014/main" id="{A29AE6B6-76C7-43C1-B5CA-B0100B0218D0}"/>
                  </a:ext>
                </a:extLst>
              </p:cNvPr>
              <p:cNvSpPr/>
              <p:nvPr/>
            </p:nvSpPr>
            <p:spPr>
              <a:xfrm>
                <a:off x="5054694" y="837493"/>
                <a:ext cx="3940894" cy="115787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DA029FB4-5127-4984-8583-968A14906A03}"/>
                  </a:ext>
                </a:extLst>
              </p:cNvPr>
              <p:cNvSpPr txBox="1"/>
              <p:nvPr/>
            </p:nvSpPr>
            <p:spPr>
              <a:xfrm>
                <a:off x="5735124" y="592915"/>
                <a:ext cx="2602060" cy="461665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s-ES" sz="2400" dirty="0"/>
                  <a:t>Operador de Proyección (Semántico)</a:t>
                </a:r>
              </a:p>
            </p:txBody>
          </p:sp>
        </p:grp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2D8DF22-2B8C-495A-B31D-9BE66FFB49BE}"/>
              </a:ext>
            </a:extLst>
          </p:cNvPr>
          <p:cNvSpPr txBox="1"/>
          <p:nvPr/>
        </p:nvSpPr>
        <p:spPr>
          <a:xfrm>
            <a:off x="4895189" y="2831452"/>
            <a:ext cx="678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operador de proyección opera sobre tablas y que produce tablas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0000"/>
                </a:solidFill>
              </a:rPr>
              <a:t>Las tablas no necesariamente están indexadas</a:t>
            </a: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4A7E34E0-473B-413D-8C7E-C43DD407B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839" y="4471091"/>
            <a:ext cx="960120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59673C06-10D9-43CB-8945-D29810946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5181049"/>
            <a:ext cx="48768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943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31E46-FEDF-4FD6-990D-2203F0E65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40" y="218347"/>
            <a:ext cx="10515600" cy="1325563"/>
          </a:xfrm>
        </p:spPr>
        <p:txBody>
          <a:bodyPr/>
          <a:lstStyle/>
          <a:p>
            <a:r>
              <a:rPr lang="es-ES" dirty="0"/>
              <a:t>En la práctica: SELECT-FROM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6D084D1-2D91-49A0-BDD7-954CA5736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62" t="15683" r="55230" b="28192"/>
          <a:stretch/>
        </p:blipFill>
        <p:spPr>
          <a:xfrm>
            <a:off x="231730" y="3001833"/>
            <a:ext cx="5188074" cy="3637820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73C8B154-95B8-4142-AEFD-6589038A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04" y="1427766"/>
            <a:ext cx="4298707" cy="29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18354A6-41CA-4D4E-AA5C-1ABB9BD2B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72" t="15683" r="55230" b="28192"/>
          <a:stretch/>
        </p:blipFill>
        <p:spPr>
          <a:xfrm>
            <a:off x="5635625" y="3119963"/>
            <a:ext cx="2188540" cy="363782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5AFC5B9B-C3C2-4525-9B32-54AD3C17B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385" y="2690303"/>
            <a:ext cx="1799811" cy="43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0B18D969-4DF2-4A8E-86C8-19543A393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940" y="2557422"/>
            <a:ext cx="2667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ED8E0F2B-2CD5-4ABB-A985-FA8D23629D01}"/>
              </a:ext>
            </a:extLst>
          </p:cNvPr>
          <p:cNvGrpSpPr/>
          <p:nvPr/>
        </p:nvGrpSpPr>
        <p:grpSpPr>
          <a:xfrm>
            <a:off x="8203516" y="3119963"/>
            <a:ext cx="3150284" cy="3637820"/>
            <a:chOff x="7453386" y="2258571"/>
            <a:chExt cx="3150284" cy="3637820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C926DAC-5951-4A4A-914A-5D95A66707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462" t="15683" r="76661" b="28192"/>
            <a:stretch/>
          </p:blipFill>
          <p:spPr>
            <a:xfrm>
              <a:off x="7453386" y="2258571"/>
              <a:ext cx="961744" cy="363782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459D3A8C-DBCB-40DD-B5C7-949795353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672" t="15683" r="55230" b="28192"/>
            <a:stretch/>
          </p:blipFill>
          <p:spPr>
            <a:xfrm>
              <a:off x="8415130" y="2258571"/>
              <a:ext cx="2188540" cy="3637820"/>
            </a:xfrm>
            <a:prstGeom prst="rect">
              <a:avLst/>
            </a:prstGeom>
          </p:spPr>
        </p:pic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04F4D6E1-AD47-44AF-B649-3403FBC22948}"/>
              </a:ext>
            </a:extLst>
          </p:cNvPr>
          <p:cNvSpPr txBox="1"/>
          <p:nvPr/>
        </p:nvSpPr>
        <p:spPr>
          <a:xfrm>
            <a:off x="5254843" y="1749219"/>
            <a:ext cx="205089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SELECT salario</a:t>
            </a:r>
          </a:p>
          <a:p>
            <a:r>
              <a:rPr lang="es-ES" dirty="0"/>
              <a:t>FROM profesores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D4C74B6-042B-4BEC-A459-87C842FAAF9F}"/>
              </a:ext>
            </a:extLst>
          </p:cNvPr>
          <p:cNvSpPr txBox="1"/>
          <p:nvPr/>
        </p:nvSpPr>
        <p:spPr>
          <a:xfrm>
            <a:off x="8449993" y="1690773"/>
            <a:ext cx="205089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SELECT id, salario</a:t>
            </a:r>
          </a:p>
          <a:p>
            <a:r>
              <a:rPr lang="es-ES" dirty="0"/>
              <a:t>FROM profesores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CE449FD-6F42-4A57-B5CB-C91B3C1A3D4B}"/>
              </a:ext>
            </a:extLst>
          </p:cNvPr>
          <p:cNvSpPr txBox="1"/>
          <p:nvPr/>
        </p:nvSpPr>
        <p:spPr>
          <a:xfrm>
            <a:off x="1587111" y="2261322"/>
            <a:ext cx="205089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SELECT *</a:t>
            </a:r>
          </a:p>
          <a:p>
            <a:r>
              <a:rPr lang="es-ES" dirty="0"/>
              <a:t>FROM profesores </a:t>
            </a:r>
          </a:p>
        </p:txBody>
      </p:sp>
    </p:spTree>
    <p:extLst>
      <p:ext uri="{BB962C8B-B14F-4D97-AF65-F5344CB8AC3E}">
        <p14:creationId xmlns:p14="http://schemas.microsoft.com/office/powerpoint/2010/main" val="2180792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F93E8A-82DB-489A-8E43-EADACD56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67" y="117594"/>
            <a:ext cx="10515600" cy="1325563"/>
          </a:xfrm>
        </p:spPr>
        <p:txBody>
          <a:bodyPr/>
          <a:lstStyle/>
          <a:p>
            <a:r>
              <a:rPr lang="es-ES" dirty="0"/>
              <a:t>Búsquedas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2CD5E26-9CA0-44D4-8B8B-5808CA0294EB}"/>
              </a:ext>
            </a:extLst>
          </p:cNvPr>
          <p:cNvGrpSpPr/>
          <p:nvPr/>
        </p:nvGrpSpPr>
        <p:grpSpPr>
          <a:xfrm>
            <a:off x="5087903" y="1403071"/>
            <a:ext cx="7059773" cy="1367546"/>
            <a:chOff x="777262" y="4180244"/>
            <a:chExt cx="7059773" cy="1367546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CED5B712-DFF4-4908-A8EA-3690EEFCBF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07" y="4815958"/>
              <a:ext cx="6738931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B172D4C4-726E-41F5-B46F-987B696B9199}"/>
                </a:ext>
              </a:extLst>
            </p:cNvPr>
            <p:cNvGrpSpPr/>
            <p:nvPr/>
          </p:nvGrpSpPr>
          <p:grpSpPr>
            <a:xfrm>
              <a:off x="777262" y="4180244"/>
              <a:ext cx="7059773" cy="1367546"/>
              <a:chOff x="5054694" y="627825"/>
              <a:chExt cx="3730636" cy="1367546"/>
            </a:xfrm>
          </p:grpSpPr>
          <p:sp>
            <p:nvSpPr>
              <p:cNvPr id="7" name="Rectángulo: esquinas redondeadas 6">
                <a:extLst>
                  <a:ext uri="{FF2B5EF4-FFF2-40B4-BE49-F238E27FC236}">
                    <a16:creationId xmlns:a16="http://schemas.microsoft.com/office/drawing/2014/main" id="{6CF3B006-DC50-43C2-BE50-D59105E984AD}"/>
                  </a:ext>
                </a:extLst>
              </p:cNvPr>
              <p:cNvSpPr/>
              <p:nvPr/>
            </p:nvSpPr>
            <p:spPr>
              <a:xfrm>
                <a:off x="5054694" y="837493"/>
                <a:ext cx="3730636" cy="115787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749FC23-EE4F-4F55-BF83-97B485A0BAD9}"/>
                  </a:ext>
                </a:extLst>
              </p:cNvPr>
              <p:cNvSpPr txBox="1"/>
              <p:nvPr/>
            </p:nvSpPr>
            <p:spPr>
              <a:xfrm>
                <a:off x="5625794" y="627825"/>
                <a:ext cx="2602060" cy="461665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s-ES" sz="2400" dirty="0"/>
                  <a:t>Operador de Proyección (Semántico)</a:t>
                </a:r>
              </a:p>
            </p:txBody>
          </p:sp>
        </p:grp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F28AD8DB-6881-4A5F-B59F-3C9BD281EC0A}"/>
              </a:ext>
            </a:extLst>
          </p:cNvPr>
          <p:cNvGrpSpPr/>
          <p:nvPr/>
        </p:nvGrpSpPr>
        <p:grpSpPr>
          <a:xfrm>
            <a:off x="240967" y="1358320"/>
            <a:ext cx="4443990" cy="1412297"/>
            <a:chOff x="958143" y="4257633"/>
            <a:chExt cx="4443990" cy="1412297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EF0933A7-0FBC-4A3D-80BA-D35DC9865AF6}"/>
                </a:ext>
              </a:extLst>
            </p:cNvPr>
            <p:cNvGrpSpPr/>
            <p:nvPr/>
          </p:nvGrpSpPr>
          <p:grpSpPr>
            <a:xfrm>
              <a:off x="958143" y="4257633"/>
              <a:ext cx="4443990" cy="1412297"/>
              <a:chOff x="1108700" y="4278284"/>
              <a:chExt cx="4443990" cy="1412297"/>
            </a:xfrm>
          </p:grpSpPr>
          <p:sp>
            <p:nvSpPr>
              <p:cNvPr id="11" name="Rectángulo: esquinas redondeadas 10">
                <a:extLst>
                  <a:ext uri="{FF2B5EF4-FFF2-40B4-BE49-F238E27FC236}">
                    <a16:creationId xmlns:a16="http://schemas.microsoft.com/office/drawing/2014/main" id="{8CFF8D11-7202-4571-B170-E45E66270E4A}"/>
                  </a:ext>
                </a:extLst>
              </p:cNvPr>
              <p:cNvSpPr/>
              <p:nvPr/>
            </p:nvSpPr>
            <p:spPr>
              <a:xfrm>
                <a:off x="1108700" y="4532703"/>
                <a:ext cx="4443990" cy="115787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D578A23-B6A0-42F1-A891-2A9BAB1EC371}"/>
                  </a:ext>
                </a:extLst>
              </p:cNvPr>
              <p:cNvSpPr txBox="1"/>
              <p:nvPr/>
            </p:nvSpPr>
            <p:spPr>
              <a:xfrm>
                <a:off x="1912236" y="4278284"/>
                <a:ext cx="2892846" cy="461665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s-ES" sz="2400" dirty="0"/>
                  <a:t>Predicado semántico</a:t>
                </a:r>
              </a:p>
            </p:txBody>
          </p:sp>
        </p:grpSp>
        <p:pic>
          <p:nvPicPr>
            <p:cNvPr id="11268" name="Picture 4">
              <a:extLst>
                <a:ext uri="{FF2B5EF4-FFF2-40B4-BE49-F238E27FC236}">
                  <a16:creationId xmlns:a16="http://schemas.microsoft.com/office/drawing/2014/main" id="{4A667394-32DA-41AD-B044-06C6B7924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925" y="4948622"/>
              <a:ext cx="4306353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70" name="Picture 6">
            <a:extLst>
              <a:ext uri="{FF2B5EF4-FFF2-40B4-BE49-F238E27FC236}">
                <a16:creationId xmlns:a16="http://schemas.microsoft.com/office/drawing/2014/main" id="{C48F7994-DE68-4FCB-AC56-DCDE80628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2" y="3110238"/>
            <a:ext cx="92868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D66BB1DC-39A9-430C-A214-E8410F961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2" y="3845071"/>
            <a:ext cx="95916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B00EC2A5-299D-4EB9-9604-D42D9E2EF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67" y="4560402"/>
            <a:ext cx="45053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>
            <a:extLst>
              <a:ext uri="{FF2B5EF4-FFF2-40B4-BE49-F238E27FC236}">
                <a16:creationId xmlns:a16="http://schemas.microsoft.com/office/drawing/2014/main" id="{77926FA3-760C-4400-97CE-64D44B85D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49" y="5707599"/>
            <a:ext cx="511492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CC2F751-972C-4FD9-81DE-A2694426FDDD}"/>
              </a:ext>
            </a:extLst>
          </p:cNvPr>
          <p:cNvSpPr/>
          <p:nvPr/>
        </p:nvSpPr>
        <p:spPr>
          <a:xfrm>
            <a:off x="3725433" y="5582205"/>
            <a:ext cx="1563352" cy="10146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51D8832-2BB1-45FD-8E94-86561B669F89}"/>
              </a:ext>
            </a:extLst>
          </p:cNvPr>
          <p:cNvSpPr txBox="1"/>
          <p:nvPr/>
        </p:nvSpPr>
        <p:spPr>
          <a:xfrm>
            <a:off x="6248399" y="5633900"/>
            <a:ext cx="5800166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Solo las tuplas que satisfacen P se presentan en esta secuencia.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0000"/>
                </a:solidFill>
              </a:rPr>
              <a:t>Las tuplas son entregadas en el mismo orden de la tabla</a:t>
            </a:r>
            <a:r>
              <a:rPr lang="es-ES" dirty="0"/>
              <a:t>.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6308261A-6047-46C7-A7FF-73F92A8F96C8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288785" y="6089555"/>
            <a:ext cx="959614" cy="60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igno más 18">
            <a:extLst>
              <a:ext uri="{FF2B5EF4-FFF2-40B4-BE49-F238E27FC236}">
                <a16:creationId xmlns:a16="http://schemas.microsoft.com/office/drawing/2014/main" id="{CD9D611C-F03B-47D7-9E5C-2C74B6656484}"/>
              </a:ext>
            </a:extLst>
          </p:cNvPr>
          <p:cNvSpPr/>
          <p:nvPr/>
        </p:nvSpPr>
        <p:spPr>
          <a:xfrm>
            <a:off x="4675911" y="2049309"/>
            <a:ext cx="394063" cy="37903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4337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31E46-FEDF-4FD6-990D-2203F0E65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40" y="218347"/>
            <a:ext cx="10515600" cy="1325563"/>
          </a:xfrm>
        </p:spPr>
        <p:txBody>
          <a:bodyPr/>
          <a:lstStyle/>
          <a:p>
            <a:r>
              <a:rPr lang="es-ES" dirty="0"/>
              <a:t>En la práctica: SELECT-FROM-WHERE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6D084D1-2D91-49A0-BDD7-954CA5736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62" t="15683" r="55230" b="28192"/>
          <a:stretch/>
        </p:blipFill>
        <p:spPr>
          <a:xfrm>
            <a:off x="231730" y="2722922"/>
            <a:ext cx="5188074" cy="3637820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73C8B154-95B8-4142-AEFD-6589038A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04" y="1427766"/>
            <a:ext cx="4298707" cy="29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CE449FD-6F42-4A57-B5CB-C91B3C1A3D4B}"/>
              </a:ext>
            </a:extLst>
          </p:cNvPr>
          <p:cNvSpPr txBox="1"/>
          <p:nvPr/>
        </p:nvSpPr>
        <p:spPr>
          <a:xfrm>
            <a:off x="1587110" y="2045521"/>
            <a:ext cx="205089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SELECT *</a:t>
            </a:r>
          </a:p>
          <a:p>
            <a:r>
              <a:rPr lang="es-ES" dirty="0"/>
              <a:t>FROM profesores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894D512-E41E-4F73-BAB2-346FE2DC9C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913" t="37839" r="9412" b="45191"/>
          <a:stretch/>
        </p:blipFill>
        <p:spPr>
          <a:xfrm>
            <a:off x="5419804" y="3980329"/>
            <a:ext cx="6483833" cy="193637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A984E24-5282-4B0C-BE53-00E68255EAD1}"/>
              </a:ext>
            </a:extLst>
          </p:cNvPr>
          <p:cNvSpPr txBox="1"/>
          <p:nvPr/>
        </p:nvSpPr>
        <p:spPr>
          <a:xfrm>
            <a:off x="6362310" y="2877671"/>
            <a:ext cx="421718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SELECT ID, </a:t>
            </a:r>
            <a:r>
              <a:rPr lang="es-ES" dirty="0" err="1"/>
              <a:t>name</a:t>
            </a:r>
            <a:r>
              <a:rPr lang="es-ES" dirty="0"/>
              <a:t>, </a:t>
            </a:r>
            <a:r>
              <a:rPr lang="es-ES" dirty="0" err="1"/>
              <a:t>dept_name,salary</a:t>
            </a:r>
            <a:endParaRPr lang="es-ES" dirty="0"/>
          </a:p>
          <a:p>
            <a:r>
              <a:rPr lang="es-ES" dirty="0"/>
              <a:t>FROM profesores </a:t>
            </a:r>
          </a:p>
          <a:p>
            <a:r>
              <a:rPr lang="es-ES" dirty="0"/>
              <a:t>WHERE </a:t>
            </a:r>
            <a:r>
              <a:rPr lang="es-ES" dirty="0" err="1"/>
              <a:t>salary</a:t>
            </a:r>
            <a:r>
              <a:rPr lang="es-ES" dirty="0"/>
              <a:t> &gt; 85000</a:t>
            </a:r>
          </a:p>
        </p:txBody>
      </p:sp>
    </p:spTree>
    <p:extLst>
      <p:ext uri="{BB962C8B-B14F-4D97-AF65-F5344CB8AC3E}">
        <p14:creationId xmlns:p14="http://schemas.microsoft.com/office/powerpoint/2010/main" val="42938302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915</Words>
  <Application>Microsoft Office PowerPoint</Application>
  <PresentationFormat>Panorámica</PresentationFormat>
  <Paragraphs>183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Tema de Office</vt:lpstr>
      <vt:lpstr>Búsquedas Especializadas y Operadores de Join</vt:lpstr>
      <vt:lpstr>Contenido</vt:lpstr>
      <vt:lpstr>Un poco de álgebra relacional</vt:lpstr>
      <vt:lpstr>Los datos y las Bases de Datos</vt:lpstr>
      <vt:lpstr>Formulación de las tablas</vt:lpstr>
      <vt:lpstr>Proyecciones de las tablas (Operación Sigma)</vt:lpstr>
      <vt:lpstr>En la práctica: SELECT-FROM</vt:lpstr>
      <vt:lpstr>Búsquedas</vt:lpstr>
      <vt:lpstr>En la práctica: SELECT-FROM-WHERE</vt:lpstr>
      <vt:lpstr>Búsquedas combinando tablas</vt:lpstr>
      <vt:lpstr>En la práctica:</vt:lpstr>
      <vt:lpstr>Los Diferentes Joins</vt:lpstr>
      <vt:lpstr>Recorderis del Join</vt:lpstr>
      <vt:lpstr>Ejemplo: Zoológico (mal join)</vt:lpstr>
      <vt:lpstr>Ejemplo: Zoológico (buen join)</vt:lpstr>
      <vt:lpstr>JOIN Clásico (INNER JOIN):</vt:lpstr>
      <vt:lpstr>El OUTER JOIN</vt:lpstr>
      <vt:lpstr>El FULL JOIN</vt:lpstr>
      <vt:lpstr>Queries y Sub-queries</vt:lpstr>
      <vt:lpstr>La teoría de Conjuntos se toma SQL…</vt:lpstr>
      <vt:lpstr>La teoría de Conjuntos se toma SQL…</vt:lpstr>
      <vt:lpstr>Ejemplo: Silberschatz (pp 80-85) </vt:lpstr>
      <vt:lpstr>Ejemplo Taller de Esta Semana</vt:lpstr>
      <vt:lpstr>Cuantificaciones</vt:lpstr>
      <vt:lpstr>Cuantificaciones</vt:lpstr>
      <vt:lpstr>Ejemplo: Zoológico</vt:lpstr>
      <vt:lpstr>Ejemplo: Zoológico</vt:lpstr>
      <vt:lpstr>Ejemplo: Zoológico</vt:lpstr>
      <vt:lpstr>Vistas</vt:lpstr>
      <vt:lpstr>Factorizando Información…</vt:lpstr>
      <vt:lpstr>Factorizando Información…</vt:lpstr>
      <vt:lpstr>Desde el diagrama de Entidad-Relación</vt:lpstr>
      <vt:lpstr>Desde el código: Averiguar la actividad de los animales</vt:lpstr>
      <vt:lpstr>Vista: definición formal</vt:lpstr>
      <vt:lpstr>En SQL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Búsquedas Especializadas y Vistas en DB</dc:title>
  <dc:creator>Prestamo Estudiantes</dc:creator>
  <cp:lastModifiedBy>Prestamo Estudiantes</cp:lastModifiedBy>
  <cp:revision>25</cp:revision>
  <dcterms:created xsi:type="dcterms:W3CDTF">2020-03-02T21:31:14Z</dcterms:created>
  <dcterms:modified xsi:type="dcterms:W3CDTF">2020-03-05T18:49:06Z</dcterms:modified>
</cp:coreProperties>
</file>